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 id="2147483924" r:id="rId3"/>
  </p:sldMasterIdLst>
  <p:sldIdLst>
    <p:sldId id="256" r:id="rId4"/>
    <p:sldId id="310" r:id="rId5"/>
    <p:sldId id="311" r:id="rId6"/>
    <p:sldId id="312" r:id="rId7"/>
    <p:sldId id="313" r:id="rId8"/>
    <p:sldId id="314" r:id="rId9"/>
    <p:sldId id="315" r:id="rId10"/>
    <p:sldId id="316" r:id="rId11"/>
    <p:sldId id="337" r:id="rId12"/>
    <p:sldId id="322" r:id="rId13"/>
    <p:sldId id="323" r:id="rId14"/>
    <p:sldId id="325" r:id="rId15"/>
    <p:sldId id="282" r:id="rId16"/>
    <p:sldId id="336" r:id="rId17"/>
    <p:sldId id="303" r:id="rId18"/>
    <p:sldId id="304" r:id="rId19"/>
    <p:sldId id="338" r:id="rId20"/>
    <p:sldId id="330" r:id="rId21"/>
    <p:sldId id="339" r:id="rId22"/>
    <p:sldId id="329" r:id="rId23"/>
    <p:sldId id="283" r:id="rId24"/>
    <p:sldId id="276" r:id="rId25"/>
    <p:sldId id="331" r:id="rId26"/>
    <p:sldId id="334" r:id="rId27"/>
    <p:sldId id="287" r:id="rId28"/>
    <p:sldId id="309" r:id="rId29"/>
  </p:sldIdLst>
  <p:sldSz cx="12192000" cy="6858000"/>
  <p:notesSz cx="6797675" cy="9928225"/>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4870C5-F822-49AA-8763-3E17E73FF4C9}" v="17" dt="2021-05-06T05:28:49.398"/>
    <p1510:client id="{EEF41983-A843-4EA8-9092-BCD2C038BC27}" v="28" dt="2021-05-05T12:18:06.6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8" autoAdjust="0"/>
    <p:restoredTop sz="94660"/>
  </p:normalViewPr>
  <p:slideViewPr>
    <p:cSldViewPr snapToGrid="0">
      <p:cViewPr varScale="1">
        <p:scale>
          <a:sx n="112" d="100"/>
          <a:sy n="112" d="100"/>
        </p:scale>
        <p:origin x="186" y="90"/>
      </p:cViewPr>
      <p:guideLst>
        <p:guide orient="horz" pos="2160"/>
        <p:guide pos="3840"/>
      </p:guideLst>
    </p:cSldViewPr>
  </p:slideViewPr>
  <p:notesTextViewPr>
    <p:cViewPr>
      <p:scale>
        <a:sx n="1" d="1"/>
        <a:sy n="1" d="1"/>
      </p:scale>
      <p:origin x="0" y="0"/>
    </p:cViewPr>
  </p:notesTextViewPr>
  <p:sorterViewPr>
    <p:cViewPr>
      <p:scale>
        <a:sx n="73" d="100"/>
        <a:sy n="73"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51" Type="http://schemas.microsoft.com/office/2016/11/relationships/changesInfo" Target="changesInfos/changesInfo1.xml"/><Relationship Id="rId3" Type="http://schemas.openxmlformats.org/officeDocument/2006/relationships/slideMaster" Target="slideMasters/slideMaster3.xml"/><Relationship Id="rId21" Type="http://schemas.openxmlformats.org/officeDocument/2006/relationships/slide" Target="slides/slide18.xml"/><Relationship Id="rId50" Type="http://schemas.microsoft.com/office/2015/10/relationships/revisionInfo" Target="revisionInfo.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man Afzal" userId="bc8f4a175158e6ed" providerId="LiveId" clId="{024870C5-F822-49AA-8763-3E17E73FF4C9}"/>
    <pc:docChg chg="undo custSel addSld delSld modSld">
      <pc:chgData name="Salman Afzal" userId="bc8f4a175158e6ed" providerId="LiveId" clId="{024870C5-F822-49AA-8763-3E17E73FF4C9}" dt="2021-05-06T05:31:19.185" v="309" actId="20577"/>
      <pc:docMkLst>
        <pc:docMk/>
      </pc:docMkLst>
      <pc:sldChg chg="modSp mod">
        <pc:chgData name="Salman Afzal" userId="bc8f4a175158e6ed" providerId="LiveId" clId="{024870C5-F822-49AA-8763-3E17E73FF4C9}" dt="2021-05-06T05:12:22.386" v="30" actId="20577"/>
        <pc:sldMkLst>
          <pc:docMk/>
          <pc:sldMk cId="4162710754" sldId="258"/>
        </pc:sldMkLst>
        <pc:spChg chg="mod">
          <ac:chgData name="Salman Afzal" userId="bc8f4a175158e6ed" providerId="LiveId" clId="{024870C5-F822-49AA-8763-3E17E73FF4C9}" dt="2021-05-06T05:12:22.386" v="30" actId="20577"/>
          <ac:spMkLst>
            <pc:docMk/>
            <pc:sldMk cId="4162710754" sldId="258"/>
            <ac:spMk id="3" creationId="{181CC341-8E0B-4C45-AE9C-967F2270E6CB}"/>
          </ac:spMkLst>
        </pc:spChg>
      </pc:sldChg>
      <pc:sldChg chg="modSp mod">
        <pc:chgData name="Salman Afzal" userId="bc8f4a175158e6ed" providerId="LiveId" clId="{024870C5-F822-49AA-8763-3E17E73FF4C9}" dt="2021-05-06T05:14:56.280" v="78" actId="20577"/>
        <pc:sldMkLst>
          <pc:docMk/>
          <pc:sldMk cId="1127255918" sldId="268"/>
        </pc:sldMkLst>
        <pc:graphicFrameChg chg="modGraphic">
          <ac:chgData name="Salman Afzal" userId="bc8f4a175158e6ed" providerId="LiveId" clId="{024870C5-F822-49AA-8763-3E17E73FF4C9}" dt="2021-05-06T05:14:56.280" v="78" actId="20577"/>
          <ac:graphicFrameMkLst>
            <pc:docMk/>
            <pc:sldMk cId="1127255918" sldId="268"/>
            <ac:graphicFrameMk id="4" creationId="{7ED842DD-CE25-4BB9-9E28-6BD06DBB44E2}"/>
          </ac:graphicFrameMkLst>
        </pc:graphicFrameChg>
      </pc:sldChg>
      <pc:sldChg chg="del">
        <pc:chgData name="Salman Afzal" userId="bc8f4a175158e6ed" providerId="LiveId" clId="{024870C5-F822-49AA-8763-3E17E73FF4C9}" dt="2021-05-06T05:15:17.665" v="79" actId="2696"/>
        <pc:sldMkLst>
          <pc:docMk/>
          <pc:sldMk cId="2316079236" sldId="269"/>
        </pc:sldMkLst>
      </pc:sldChg>
      <pc:sldChg chg="modSp mod">
        <pc:chgData name="Salman Afzal" userId="bc8f4a175158e6ed" providerId="LiveId" clId="{024870C5-F822-49AA-8763-3E17E73FF4C9}" dt="2021-05-06T05:14:35.705" v="72" actId="115"/>
        <pc:sldMkLst>
          <pc:docMk/>
          <pc:sldMk cId="1547143425" sldId="271"/>
        </pc:sldMkLst>
        <pc:graphicFrameChg chg="mod modGraphic">
          <ac:chgData name="Salman Afzal" userId="bc8f4a175158e6ed" providerId="LiveId" clId="{024870C5-F822-49AA-8763-3E17E73FF4C9}" dt="2021-05-06T05:14:35.705" v="72" actId="115"/>
          <ac:graphicFrameMkLst>
            <pc:docMk/>
            <pc:sldMk cId="1547143425" sldId="271"/>
            <ac:graphicFrameMk id="4" creationId="{7ED842DD-CE25-4BB9-9E28-6BD06DBB44E2}"/>
          </ac:graphicFrameMkLst>
        </pc:graphicFrameChg>
      </pc:sldChg>
      <pc:sldChg chg="modSp mod">
        <pc:chgData name="Salman Afzal" userId="bc8f4a175158e6ed" providerId="LiveId" clId="{024870C5-F822-49AA-8763-3E17E73FF4C9}" dt="2021-05-06T05:15:51.692" v="80" actId="123"/>
        <pc:sldMkLst>
          <pc:docMk/>
          <pc:sldMk cId="3923493741" sldId="282"/>
        </pc:sldMkLst>
        <pc:graphicFrameChg chg="modGraphic">
          <ac:chgData name="Salman Afzal" userId="bc8f4a175158e6ed" providerId="LiveId" clId="{024870C5-F822-49AA-8763-3E17E73FF4C9}" dt="2021-05-06T05:15:51.692" v="80" actId="123"/>
          <ac:graphicFrameMkLst>
            <pc:docMk/>
            <pc:sldMk cId="3923493741" sldId="282"/>
            <ac:graphicFrameMk id="3" creationId="{34B1F821-79B7-47C3-A428-4C6DE5EEB5C3}"/>
          </ac:graphicFrameMkLst>
        </pc:graphicFrameChg>
      </pc:sldChg>
      <pc:sldChg chg="modSp mod">
        <pc:chgData name="Salman Afzal" userId="bc8f4a175158e6ed" providerId="LiveId" clId="{024870C5-F822-49AA-8763-3E17E73FF4C9}" dt="2021-05-06T05:11:59.291" v="5" actId="14100"/>
        <pc:sldMkLst>
          <pc:docMk/>
          <pc:sldMk cId="2105054773" sldId="300"/>
        </pc:sldMkLst>
        <pc:graphicFrameChg chg="mod modGraphic">
          <ac:chgData name="Salman Afzal" userId="bc8f4a175158e6ed" providerId="LiveId" clId="{024870C5-F822-49AA-8763-3E17E73FF4C9}" dt="2021-05-06T05:11:59.291" v="5" actId="14100"/>
          <ac:graphicFrameMkLst>
            <pc:docMk/>
            <pc:sldMk cId="2105054773" sldId="300"/>
            <ac:graphicFrameMk id="5" creationId="{D9B8FB64-114D-4F9A-AC20-7FFEF65D36B3}"/>
          </ac:graphicFrameMkLst>
        </pc:graphicFrameChg>
      </pc:sldChg>
      <pc:sldChg chg="addSp modSp mod">
        <pc:chgData name="Salman Afzal" userId="bc8f4a175158e6ed" providerId="LiveId" clId="{024870C5-F822-49AA-8763-3E17E73FF4C9}" dt="2021-05-06T05:27:42.849" v="231" actId="1076"/>
        <pc:sldMkLst>
          <pc:docMk/>
          <pc:sldMk cId="1615752310" sldId="301"/>
        </pc:sldMkLst>
        <pc:spChg chg="add mod">
          <ac:chgData name="Salman Afzal" userId="bc8f4a175158e6ed" providerId="LiveId" clId="{024870C5-F822-49AA-8763-3E17E73FF4C9}" dt="2021-05-06T05:27:42.849" v="231" actId="1076"/>
          <ac:spMkLst>
            <pc:docMk/>
            <pc:sldMk cId="1615752310" sldId="301"/>
            <ac:spMk id="3" creationId="{D4235DDE-8925-4A10-AD6C-D9EB86EB5138}"/>
          </ac:spMkLst>
        </pc:spChg>
      </pc:sldChg>
      <pc:sldChg chg="addSp delSp modSp new mod">
        <pc:chgData name="Salman Afzal" userId="bc8f4a175158e6ed" providerId="LiveId" clId="{024870C5-F822-49AA-8763-3E17E73FF4C9}" dt="2021-05-06T05:31:19.185" v="309" actId="20577"/>
        <pc:sldMkLst>
          <pc:docMk/>
          <pc:sldMk cId="3404221948" sldId="302"/>
        </pc:sldMkLst>
        <pc:spChg chg="mod">
          <ac:chgData name="Salman Afzal" userId="bc8f4a175158e6ed" providerId="LiveId" clId="{024870C5-F822-49AA-8763-3E17E73FF4C9}" dt="2021-05-06T05:30:23.895" v="290" actId="1076"/>
          <ac:spMkLst>
            <pc:docMk/>
            <pc:sldMk cId="3404221948" sldId="302"/>
            <ac:spMk id="2" creationId="{E74D8172-7736-4B60-A53C-81B036D82E41}"/>
          </ac:spMkLst>
        </pc:spChg>
        <pc:spChg chg="del">
          <ac:chgData name="Salman Afzal" userId="bc8f4a175158e6ed" providerId="LiveId" clId="{024870C5-F822-49AA-8763-3E17E73FF4C9}" dt="2021-05-06T05:16:45.806" v="82"/>
          <ac:spMkLst>
            <pc:docMk/>
            <pc:sldMk cId="3404221948" sldId="302"/>
            <ac:spMk id="3" creationId="{0CF95B14-457E-4B3A-9B9A-0E2789AB9962}"/>
          </ac:spMkLst>
        </pc:spChg>
        <pc:spChg chg="add mod">
          <ac:chgData name="Salman Afzal" userId="bc8f4a175158e6ed" providerId="LiveId" clId="{024870C5-F822-49AA-8763-3E17E73FF4C9}" dt="2021-05-06T05:20:48.010" v="196" actId="14100"/>
          <ac:spMkLst>
            <pc:docMk/>
            <pc:sldMk cId="3404221948" sldId="302"/>
            <ac:spMk id="5" creationId="{6E1267A4-393E-4BB2-812E-693060911BBB}"/>
          </ac:spMkLst>
        </pc:spChg>
        <pc:graphicFrameChg chg="add mod modGraphic">
          <ac:chgData name="Salman Afzal" userId="bc8f4a175158e6ed" providerId="LiveId" clId="{024870C5-F822-49AA-8763-3E17E73FF4C9}" dt="2021-05-06T05:31:19.185" v="309" actId="20577"/>
          <ac:graphicFrameMkLst>
            <pc:docMk/>
            <pc:sldMk cId="3404221948" sldId="302"/>
            <ac:graphicFrameMk id="4" creationId="{D22CE3AC-3405-48B5-9FFA-9E9E28FE6A95}"/>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3048000" y="3124200"/>
            <a:ext cx="82296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10733828" y="1110597"/>
            <a:ext cx="2286000" cy="508000"/>
          </a:xfrm>
        </p:spPr>
        <p:txBody>
          <a:bodyPr/>
          <a:lstStyle/>
          <a:p>
            <a:fld id="{6AC83D88-C8D4-4D59-8DFC-C02F47467E05}" type="datetimeFigureOut">
              <a:rPr lang="x-none" smtClean="0"/>
              <a:pPr/>
              <a:t>10/4/2022</a:t>
            </a:fld>
            <a:endParaRPr lang="x-none"/>
          </a:p>
        </p:txBody>
      </p:sp>
      <p:sp>
        <p:nvSpPr>
          <p:cNvPr id="17" name="Footer Placeholder 16"/>
          <p:cNvSpPr>
            <a:spLocks noGrp="1"/>
          </p:cNvSpPr>
          <p:nvPr>
            <p:ph type="ftr" sz="quarter" idx="11"/>
          </p:nvPr>
        </p:nvSpPr>
        <p:spPr bwMode="auto">
          <a:xfrm rot="5400000">
            <a:off x="10045959" y="4117661"/>
            <a:ext cx="3657600" cy="512064"/>
          </a:xfrm>
        </p:spPr>
        <p:txBody>
          <a:bodyPr/>
          <a:lstStyle/>
          <a:p>
            <a:endParaRPr lang="x-none"/>
          </a:p>
        </p:txBody>
      </p:sp>
      <p:sp>
        <p:nvSpPr>
          <p:cNvPr id="10" name="Rectangle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767392" y="4928702"/>
            <a:ext cx="812800" cy="517524"/>
          </a:xfrm>
        </p:spPr>
        <p:txBody>
          <a:bodyPr/>
          <a:lstStyle/>
          <a:p>
            <a:fld id="{33F5FA65-8BB2-4C3C-81BF-C1657FBB7884}" type="slidenum">
              <a:rPr lang="x-none" smtClean="0"/>
              <a:pPr/>
              <a:t>‹#›</a:t>
            </a:fld>
            <a:endParaRPr lang="x-non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33F5FA65-8BB2-4C3C-81BF-C1657FBB7884}" type="slidenum">
              <a:rPr lang="x-none" smtClean="0"/>
              <a:pPr/>
              <a:t>‹#›</a:t>
            </a:fld>
            <a:endParaRPr lang="x-non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4"/>
            <a:ext cx="22352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53"/>
            <a:ext cx="8026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33F5FA65-8BB2-4C3C-81BF-C1657FBB7884}" type="slidenum">
              <a:rPr lang="x-none" smtClean="0"/>
              <a:pPr/>
              <a:t>‹#›</a:t>
            </a:fld>
            <a:endParaRPr lang="x-non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4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33F5FA65-8BB2-4C3C-81BF-C1657FBB7884}" type="slidenum">
              <a:rPr lang="x-none" smtClean="0"/>
              <a:pPr/>
              <a:t>‹#›</a:t>
            </a:fld>
            <a:endParaRPr lang="x-non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33F5FA65-8BB2-4C3C-81BF-C1657FBB7884}" type="slidenum">
              <a:rPr lang="x-none" smtClean="0"/>
              <a:pPr/>
              <a:t>‹#›</a:t>
            </a:fld>
            <a:endParaRPr lang="x-non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2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33F5FA65-8BB2-4C3C-81BF-C1657FBB7884}" type="slidenum">
              <a:rPr lang="x-none" smtClean="0"/>
              <a:pPr/>
              <a:t>‹#›</a:t>
            </a:fld>
            <a:endParaRPr lang="x-non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128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2296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33F5FA65-8BB2-4C3C-81BF-C1657FBB7884}" type="slidenum">
              <a:rPr lang="x-none" smtClean="0"/>
              <a:pPr/>
              <a:t>‹#›</a:t>
            </a:fld>
            <a:endParaRPr lang="x-non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81"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81"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33F5FA65-8BB2-4C3C-81BF-C1657FBB7884}" type="slidenum">
              <a:rPr lang="x-none" smtClean="0"/>
              <a:pPr/>
              <a:t>‹#›</a:t>
            </a:fld>
            <a:endParaRPr lang="x-non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33F5FA65-8BB2-4C3C-81BF-C1657FBB7884}" type="slidenum">
              <a:rPr lang="x-none" smtClean="0"/>
              <a:pPr/>
              <a:t>‹#›</a:t>
            </a:fld>
            <a:endParaRPr lang="x-non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3" name="Footer Placeholder 2"/>
          <p:cNvSpPr>
            <a:spLocks noGrp="1"/>
          </p:cNvSpPr>
          <p:nvPr>
            <p:ph type="ftr" sz="quarter" idx="11"/>
          </p:nvPr>
        </p:nvSpPr>
        <p:spPr/>
        <p:txBody>
          <a:bodyPr/>
          <a:lstStyle/>
          <a:p>
            <a:endParaRPr lang="x-none"/>
          </a:p>
        </p:txBody>
      </p:sp>
      <p:sp>
        <p:nvSpPr>
          <p:cNvPr id="4" name="Slide Number Placeholder 3"/>
          <p:cNvSpPr>
            <a:spLocks noGrp="1"/>
          </p:cNvSpPr>
          <p:nvPr>
            <p:ph type="sldNum" sz="quarter" idx="12"/>
          </p:nvPr>
        </p:nvSpPr>
        <p:spPr/>
        <p:txBody>
          <a:bodyPr/>
          <a:lstStyle/>
          <a:p>
            <a:fld id="{33F5FA65-8BB2-4C3C-81BF-C1657FBB7884}" type="slidenum">
              <a:rPr lang="x-none" smtClean="0"/>
              <a:pPr/>
              <a:t>‹#›</a:t>
            </a:fld>
            <a:endParaRPr lang="x-non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7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33F5FA65-8BB2-4C3C-81BF-C1657FBB7884}" type="slidenum">
              <a:rPr lang="x-none" smtClean="0"/>
              <a:pPr/>
              <a:t>‹#›</a:t>
            </a:fld>
            <a:endParaRPr lang="x-non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609600" y="1600200"/>
            <a:ext cx="99568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AC83D88-C8D4-4D59-8DFC-C02F47467E05}" type="datetimeFigureOut">
              <a:rPr lang="x-none" smtClean="0"/>
              <a:pPr/>
              <a:t>10/4/2022</a:t>
            </a:fld>
            <a:endParaRPr lang="x-none"/>
          </a:p>
        </p:txBody>
      </p:sp>
      <p:sp>
        <p:nvSpPr>
          <p:cNvPr id="9" name="Slide Number Placeholder 8"/>
          <p:cNvSpPr>
            <a:spLocks noGrp="1"/>
          </p:cNvSpPr>
          <p:nvPr>
            <p:ph type="sldNum" sz="quarter" idx="15"/>
          </p:nvPr>
        </p:nvSpPr>
        <p:spPr/>
        <p:txBody>
          <a:bodyPr rtlCol="0"/>
          <a:lstStyle/>
          <a:p>
            <a:fld id="{33F5FA65-8BB2-4C3C-81BF-C1657FBB7884}" type="slidenum">
              <a:rPr lang="x-none" smtClean="0"/>
              <a:pPr/>
              <a:t>‹#›</a:t>
            </a:fld>
            <a:endParaRPr lang="x-none"/>
          </a:p>
        </p:txBody>
      </p:sp>
      <p:sp>
        <p:nvSpPr>
          <p:cNvPr id="10" name="Footer Placeholder 9"/>
          <p:cNvSpPr>
            <a:spLocks noGrp="1"/>
          </p:cNvSpPr>
          <p:nvPr>
            <p:ph type="ftr" sz="quarter" idx="16"/>
          </p:nvPr>
        </p:nvSpPr>
        <p:spPr/>
        <p:txBody>
          <a:bodyPr rtlCol="0"/>
          <a:lstStyle/>
          <a:p>
            <a:endParaRPr lang="x-non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33F5FA65-8BB2-4C3C-81BF-C1657FBB7884}" type="slidenum">
              <a:rPr lang="x-none" smtClean="0"/>
              <a:pPr/>
              <a:t>‹#›</a:t>
            </a:fld>
            <a:endParaRPr lang="x-non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33F5FA65-8BB2-4C3C-81BF-C1657FBB7884}" type="slidenum">
              <a:rPr lang="x-none" smtClean="0"/>
              <a:pPr/>
              <a:t>‹#›</a:t>
            </a:fld>
            <a:endParaRPr lang="x-non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59"/>
            <a:ext cx="36576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12800" y="274659"/>
            <a:ext cx="10769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33F5FA65-8BB2-4C3C-81BF-C1657FBB7884}" type="slidenum">
              <a:rPr lang="x-none" smtClean="0"/>
              <a:pPr/>
              <a:t>‹#›</a:t>
            </a:fld>
            <a:endParaRPr lang="x-non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910080" y="359898"/>
            <a:ext cx="987552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20" name="Footer Placeholder 19"/>
          <p:cNvSpPr>
            <a:spLocks noGrp="1"/>
          </p:cNvSpPr>
          <p:nvPr>
            <p:ph type="ftr" sz="quarter" idx="11"/>
          </p:nvPr>
        </p:nvSpPr>
        <p:spPr/>
        <p:txBody>
          <a:bodyPr/>
          <a:lstStyle/>
          <a:p>
            <a:endParaRPr lang="x-none"/>
          </a:p>
        </p:txBody>
      </p:sp>
      <p:sp>
        <p:nvSpPr>
          <p:cNvPr id="10" name="Slide Number Placeholder 9"/>
          <p:cNvSpPr>
            <a:spLocks noGrp="1"/>
          </p:cNvSpPr>
          <p:nvPr>
            <p:ph type="sldNum" sz="quarter" idx="12"/>
          </p:nvPr>
        </p:nvSpPr>
        <p:spPr/>
        <p:txBody>
          <a:bodyPr/>
          <a:lstStyle/>
          <a:p>
            <a:fld id="{33F5FA65-8BB2-4C3C-81BF-C1657FBB7884}" type="slidenum">
              <a:rPr lang="x-none" smtClean="0"/>
              <a:pPr/>
              <a:t>‹#›</a:t>
            </a:fld>
            <a:endParaRPr lang="x-none"/>
          </a:p>
        </p:txBody>
      </p:sp>
      <p:sp>
        <p:nvSpPr>
          <p:cNvPr id="8" name="Oval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33F5FA65-8BB2-4C3C-81BF-C1657FBB7884}" type="slidenum">
              <a:rPr lang="x-none" smtClean="0"/>
              <a:pPr/>
              <a:t>‹#›</a:t>
            </a:fld>
            <a:endParaRPr lang="x-non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33F5FA65-8BB2-4C3C-81BF-C1657FBB7884}" type="slidenum">
              <a:rPr lang="x-none" smtClean="0"/>
              <a:pPr/>
              <a:t>‹#›</a:t>
            </a:fld>
            <a:endParaRPr lang="x-none"/>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33F5FA65-8BB2-4C3C-81BF-C1657FBB7884}" type="slidenum">
              <a:rPr lang="x-none" smtClean="0"/>
              <a:pPr/>
              <a:t>‹#›</a:t>
            </a:fld>
            <a:endParaRPr lang="x-non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33F5FA65-8BB2-4C3C-81BF-C1657FBB7884}" type="slidenum">
              <a:rPr lang="x-none" smtClean="0"/>
              <a:pPr/>
              <a:t>‹#›</a:t>
            </a:fld>
            <a:endParaRPr lang="x-non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33F5FA65-8BB2-4C3C-81BF-C1657FBB7884}" type="slidenum">
              <a:rPr lang="x-none" smtClean="0"/>
              <a:pPr/>
              <a:t>‹#›</a:t>
            </a:fld>
            <a:endParaRPr lang="x-non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3" name="Footer Placeholder 2"/>
          <p:cNvSpPr>
            <a:spLocks noGrp="1"/>
          </p:cNvSpPr>
          <p:nvPr>
            <p:ph type="ftr" sz="quarter" idx="11"/>
          </p:nvPr>
        </p:nvSpPr>
        <p:spPr/>
        <p:txBody>
          <a:bodyPr/>
          <a:lstStyle/>
          <a:p>
            <a:endParaRPr lang="x-none"/>
          </a:p>
        </p:txBody>
      </p:sp>
      <p:sp>
        <p:nvSpPr>
          <p:cNvPr id="4" name="Slide Number Placeholder 3"/>
          <p:cNvSpPr>
            <a:spLocks noGrp="1"/>
          </p:cNvSpPr>
          <p:nvPr>
            <p:ph type="sldNum" sz="quarter" idx="12"/>
          </p:nvPr>
        </p:nvSpPr>
        <p:spPr/>
        <p:txBody>
          <a:bodyPr/>
          <a:lstStyle/>
          <a:p>
            <a:fld id="{33F5FA65-8BB2-4C3C-81BF-C1657FBB7884}" type="slidenum">
              <a:rPr lang="x-none" smtClean="0"/>
              <a:pPr/>
              <a:t>‹#›</a:t>
            </a:fld>
            <a:endParaRPr lang="x-none"/>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48000" y="2895600"/>
            <a:ext cx="82296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10732008" y="1106932"/>
            <a:ext cx="2286000" cy="508000"/>
          </a:xfrm>
        </p:spPr>
        <p:txBody>
          <a:bodyPr/>
          <a:lstStyle/>
          <a:p>
            <a:fld id="{6AC83D88-C8D4-4D59-8DFC-C02F47467E05}" type="datetimeFigureOut">
              <a:rPr lang="x-none" smtClean="0"/>
              <a:pPr/>
              <a:t>10/4/2022</a:t>
            </a:fld>
            <a:endParaRPr lang="x-none"/>
          </a:p>
        </p:txBody>
      </p:sp>
      <p:sp>
        <p:nvSpPr>
          <p:cNvPr id="5" name="Footer Placeholder 4"/>
          <p:cNvSpPr>
            <a:spLocks noGrp="1"/>
          </p:cNvSpPr>
          <p:nvPr>
            <p:ph type="ftr" sz="quarter" idx="11"/>
          </p:nvPr>
        </p:nvSpPr>
        <p:spPr bwMode="auto">
          <a:xfrm rot="5400000">
            <a:off x="10046208" y="4114800"/>
            <a:ext cx="3657600" cy="512064"/>
          </a:xfrm>
        </p:spPr>
        <p:txBody>
          <a:bodyPr/>
          <a:lstStyle/>
          <a:p>
            <a:endParaRPr lang="x-none"/>
          </a:p>
        </p:txBody>
      </p:sp>
      <p:sp>
        <p:nvSpPr>
          <p:cNvPr id="9" name="Rectangle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787488" y="4928702"/>
            <a:ext cx="812800" cy="517524"/>
          </a:xfrm>
        </p:spPr>
        <p:txBody>
          <a:bodyPr/>
          <a:lstStyle/>
          <a:p>
            <a:fld id="{33F5FA65-8BB2-4C3C-81BF-C1657FBB7884}" type="slidenum">
              <a:rPr lang="x-none" smtClean="0"/>
              <a:pPr/>
              <a:t>‹#›</a:t>
            </a:fld>
            <a:endParaRPr lang="x-none"/>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33F5FA65-8BB2-4C3C-81BF-C1657FBB7884}" type="slidenum">
              <a:rPr lang="x-none" smtClean="0"/>
              <a:pPr/>
              <a:t>‹#›</a:t>
            </a:fld>
            <a:endParaRPr lang="x-non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33F5FA65-8BB2-4C3C-81BF-C1657FBB7884}" type="slidenum">
              <a:rPr lang="x-none" smtClean="0"/>
              <a:pPr/>
              <a:t>‹#›</a:t>
            </a:fld>
            <a:endParaRPr lang="x-none"/>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33F5FA65-8BB2-4C3C-81BF-C1657FBB7884}" type="slidenum">
              <a:rPr lang="x-none" smtClean="0"/>
              <a:pPr/>
              <a:t>‹#›</a:t>
            </a:fld>
            <a:endParaRPr lang="x-non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524000" y="274641"/>
            <a:ext cx="7416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33F5FA65-8BB2-4C3C-81BF-C1657FBB7884}" type="slidenum">
              <a:rPr lang="x-none" smtClean="0"/>
              <a:pPr/>
              <a:t>‹#›</a:t>
            </a:fld>
            <a:endParaRPr lang="x-non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33F5FA65-8BB2-4C3C-81BF-C1657FBB7884}" type="slidenum">
              <a:rPr lang="x-none" smtClean="0"/>
              <a:pPr/>
              <a:t>‹#›</a:t>
            </a:fld>
            <a:endParaRPr lang="x-none"/>
          </a:p>
        </p:txBody>
      </p:sp>
      <p:sp>
        <p:nvSpPr>
          <p:cNvPr id="9" name="Content Placeholder 8"/>
          <p:cNvSpPr>
            <a:spLocks noGrp="1"/>
          </p:cNvSpPr>
          <p:nvPr>
            <p:ph sz="quarter" idx="1"/>
          </p:nvPr>
        </p:nvSpPr>
        <p:spPr>
          <a:xfrm>
            <a:off x="609600" y="1600200"/>
            <a:ext cx="48768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5693664" y="1600200"/>
            <a:ext cx="48768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0584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33F5FA65-8BB2-4C3C-81BF-C1657FBB7884}" type="slidenum">
              <a:rPr lang="x-none" smtClean="0"/>
              <a:pPr/>
              <a:t>‹#›</a:t>
            </a:fld>
            <a:endParaRPr lang="x-none"/>
          </a:p>
        </p:txBody>
      </p:sp>
      <p:sp>
        <p:nvSpPr>
          <p:cNvPr id="11" name="Content Placeholder 10"/>
          <p:cNvSpPr>
            <a:spLocks noGrp="1"/>
          </p:cNvSpPr>
          <p:nvPr>
            <p:ph sz="quarter" idx="2"/>
          </p:nvPr>
        </p:nvSpPr>
        <p:spPr>
          <a:xfrm>
            <a:off x="609600" y="2362200"/>
            <a:ext cx="48768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5829300" y="2362200"/>
            <a:ext cx="48768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AC83D88-C8D4-4D59-8DFC-C02F47467E05}" type="datetimeFigureOut">
              <a:rPr lang="x-none" smtClean="0"/>
              <a:pPr/>
              <a:t>10/4/2022</a:t>
            </a:fld>
            <a:endParaRPr lang="x-none"/>
          </a:p>
        </p:txBody>
      </p:sp>
      <p:sp>
        <p:nvSpPr>
          <p:cNvPr id="7" name="Slide Number Placeholder 6"/>
          <p:cNvSpPr>
            <a:spLocks noGrp="1"/>
          </p:cNvSpPr>
          <p:nvPr>
            <p:ph type="sldNum" sz="quarter" idx="11"/>
          </p:nvPr>
        </p:nvSpPr>
        <p:spPr/>
        <p:txBody>
          <a:bodyPr rtlCol="0"/>
          <a:lstStyle/>
          <a:p>
            <a:fld id="{33F5FA65-8BB2-4C3C-81BF-C1657FBB7884}" type="slidenum">
              <a:rPr lang="x-none" smtClean="0"/>
              <a:pPr/>
              <a:t>‹#›</a:t>
            </a:fld>
            <a:endParaRPr lang="x-none"/>
          </a:p>
        </p:txBody>
      </p:sp>
      <p:sp>
        <p:nvSpPr>
          <p:cNvPr id="8" name="Footer Placeholder 7"/>
          <p:cNvSpPr>
            <a:spLocks noGrp="1"/>
          </p:cNvSpPr>
          <p:nvPr>
            <p:ph type="ftr" sz="quarter" idx="12"/>
          </p:nvPr>
        </p:nvSpPr>
        <p:spPr/>
        <p:txBody>
          <a:bodyPr rtlCol="0"/>
          <a:lstStyle/>
          <a:p>
            <a:endParaRPr lang="x-non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C83D88-C8D4-4D59-8DFC-C02F47467E05}" type="datetimeFigureOut">
              <a:rPr lang="x-none" smtClean="0"/>
              <a:pPr/>
              <a:t>10/4/2022</a:t>
            </a:fld>
            <a:endParaRPr lang="x-none"/>
          </a:p>
        </p:txBody>
      </p:sp>
      <p:sp>
        <p:nvSpPr>
          <p:cNvPr id="3" name="Footer Placeholder 2"/>
          <p:cNvSpPr>
            <a:spLocks noGrp="1"/>
          </p:cNvSpPr>
          <p:nvPr>
            <p:ph type="ftr" sz="quarter" idx="11"/>
          </p:nvPr>
        </p:nvSpPr>
        <p:spPr/>
        <p:txBody>
          <a:bodyPr/>
          <a:lstStyle/>
          <a:p>
            <a:endParaRPr lang="x-none"/>
          </a:p>
        </p:txBody>
      </p:sp>
      <p:sp>
        <p:nvSpPr>
          <p:cNvPr id="4" name="Slide Number Placeholder 3"/>
          <p:cNvSpPr>
            <a:spLocks noGrp="1"/>
          </p:cNvSpPr>
          <p:nvPr>
            <p:ph type="sldNum" sz="quarter" idx="12"/>
          </p:nvPr>
        </p:nvSpPr>
        <p:spPr/>
        <p:txBody>
          <a:bodyPr/>
          <a:lstStyle/>
          <a:p>
            <a:fld id="{33F5FA65-8BB2-4C3C-81BF-C1657FBB7884}" type="slidenum">
              <a:rPr lang="x-none" smtClean="0"/>
              <a:pPr/>
              <a:t>‹#›</a:t>
            </a:fld>
            <a:endParaRPr lang="x-non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406400" y="274320"/>
            <a:ext cx="75184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AC83D88-C8D4-4D59-8DFC-C02F47467E05}" type="datetimeFigureOut">
              <a:rPr lang="x-none" smtClean="0"/>
              <a:pPr/>
              <a:t>10/4/2022</a:t>
            </a:fld>
            <a:endParaRPr lang="x-none"/>
          </a:p>
        </p:txBody>
      </p:sp>
      <p:sp>
        <p:nvSpPr>
          <p:cNvPr id="22" name="Slide Number Placeholder 21"/>
          <p:cNvSpPr>
            <a:spLocks noGrp="1"/>
          </p:cNvSpPr>
          <p:nvPr>
            <p:ph type="sldNum" sz="quarter" idx="15"/>
          </p:nvPr>
        </p:nvSpPr>
        <p:spPr/>
        <p:txBody>
          <a:bodyPr rtlCol="0"/>
          <a:lstStyle/>
          <a:p>
            <a:fld id="{33F5FA65-8BB2-4C3C-81BF-C1657FBB7884}" type="slidenum">
              <a:rPr lang="x-none" smtClean="0"/>
              <a:pPr/>
              <a:t>‹#›</a:t>
            </a:fld>
            <a:endParaRPr lang="x-none"/>
          </a:p>
        </p:txBody>
      </p:sp>
      <p:sp>
        <p:nvSpPr>
          <p:cNvPr id="23" name="Footer Placeholder 22"/>
          <p:cNvSpPr>
            <a:spLocks noGrp="1"/>
          </p:cNvSpPr>
          <p:nvPr>
            <p:ph type="ftr" sz="quarter" idx="16"/>
          </p:nvPr>
        </p:nvSpPr>
        <p:spPr/>
        <p:txBody>
          <a:bodyPr rtlCol="0"/>
          <a:lstStyle/>
          <a:p>
            <a:endParaRPr lang="x-non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5518404" y="3124200"/>
            <a:ext cx="6309360" cy="6096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AC83D88-C8D4-4D59-8DFC-C02F47467E05}" type="datetimeFigureOut">
              <a:rPr lang="x-none" smtClean="0"/>
              <a:pPr/>
              <a:t>10/4/2022</a:t>
            </a:fld>
            <a:endParaRPr lang="x-none"/>
          </a:p>
        </p:txBody>
      </p:sp>
      <p:sp>
        <p:nvSpPr>
          <p:cNvPr id="18" name="Slide Number Placeholder 17"/>
          <p:cNvSpPr>
            <a:spLocks noGrp="1"/>
          </p:cNvSpPr>
          <p:nvPr>
            <p:ph type="sldNum" sz="quarter" idx="11"/>
          </p:nvPr>
        </p:nvSpPr>
        <p:spPr/>
        <p:txBody>
          <a:bodyPr rtlCol="0"/>
          <a:lstStyle/>
          <a:p>
            <a:fld id="{33F5FA65-8BB2-4C3C-81BF-C1657FBB7884}" type="slidenum">
              <a:rPr lang="x-none" smtClean="0"/>
              <a:pPr/>
              <a:t>‹#›</a:t>
            </a:fld>
            <a:endParaRPr lang="x-none"/>
          </a:p>
        </p:txBody>
      </p:sp>
      <p:sp>
        <p:nvSpPr>
          <p:cNvPr id="21" name="Footer Placeholder 20"/>
          <p:cNvSpPr>
            <a:spLocks noGrp="1"/>
          </p:cNvSpPr>
          <p:nvPr>
            <p:ph type="ftr" sz="quarter" idx="12"/>
          </p:nvPr>
        </p:nvSpPr>
        <p:spPr/>
        <p:txBody>
          <a:bodyPr rtlCol="0"/>
          <a:lstStyle/>
          <a:p>
            <a:endParaRPr lang="x-non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609600" y="274638"/>
            <a:ext cx="99568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AC83D88-C8D4-4D59-8DFC-C02F47467E05}" type="datetimeFigureOut">
              <a:rPr lang="x-none" smtClean="0"/>
              <a:pPr/>
              <a:t>10/4/2022</a:t>
            </a:fld>
            <a:endParaRPr lang="x-none"/>
          </a:p>
        </p:txBody>
      </p:sp>
      <p:sp>
        <p:nvSpPr>
          <p:cNvPr id="3" name="Footer Placeholder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x-none"/>
          </a:p>
        </p:txBody>
      </p:sp>
      <p:sp>
        <p:nvSpPr>
          <p:cNvPr id="7" name="Straight Connector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3F5FA65-8BB2-4C3C-81BF-C1657FBB7884}" type="slidenum">
              <a:rPr lang="x-none" smtClean="0"/>
              <a:pPr/>
              <a:t>‹#›</a:t>
            </a:fld>
            <a:endParaRPr lang="x-non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7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C83D88-C8D4-4D59-8DFC-C02F47467E05}" type="datetimeFigureOut">
              <a:rPr lang="x-none" smtClean="0"/>
              <a:pPr/>
              <a:t>10/4/2022</a:t>
            </a:fld>
            <a:endParaRPr lang="x-none"/>
          </a:p>
        </p:txBody>
      </p:sp>
      <p:sp>
        <p:nvSpPr>
          <p:cNvPr id="5" name="Footer Placeholder 4"/>
          <p:cNvSpPr>
            <a:spLocks noGrp="1"/>
          </p:cNvSpPr>
          <p:nvPr>
            <p:ph type="ftr" sz="quarter" idx="3"/>
          </p:nvPr>
        </p:nvSpPr>
        <p:spPr>
          <a:xfrm>
            <a:off x="4165600" y="635637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p>
        </p:txBody>
      </p:sp>
      <p:sp>
        <p:nvSpPr>
          <p:cNvPr id="6" name="Slide Number Placeholder 5"/>
          <p:cNvSpPr>
            <a:spLocks noGrp="1"/>
          </p:cNvSpPr>
          <p:nvPr>
            <p:ph type="sldNum" sz="quarter" idx="4"/>
          </p:nvPr>
        </p:nvSpPr>
        <p:spPr>
          <a:xfrm>
            <a:off x="8737600" y="635637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F5FA65-8BB2-4C3C-81BF-C1657FBB7884}" type="slidenum">
              <a:rPr lang="x-none" smtClean="0"/>
              <a:pPr/>
              <a:t>‹#›</a:t>
            </a:fld>
            <a:endParaRPr lang="x-none"/>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AC83D88-C8D4-4D59-8DFC-C02F47467E05}" type="datetimeFigureOut">
              <a:rPr lang="x-none" smtClean="0"/>
              <a:pPr/>
              <a:t>10/4/2022</a:t>
            </a:fld>
            <a:endParaRPr lang="x-none"/>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x-none"/>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3F5FA65-8BB2-4C3C-81BF-C1657FBB7884}" type="slidenum">
              <a:rPr lang="x-none" smtClean="0"/>
              <a:pPr/>
              <a:t>‹#›</a:t>
            </a:fld>
            <a:endParaRPr lang="x-none"/>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slide" Target="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8AAD0-44F6-4671-9DDA-2AD5F1059B79}"/>
              </a:ext>
            </a:extLst>
          </p:cNvPr>
          <p:cNvSpPr>
            <a:spLocks noGrp="1"/>
          </p:cNvSpPr>
          <p:nvPr>
            <p:ph type="ctrTitle"/>
          </p:nvPr>
        </p:nvSpPr>
        <p:spPr>
          <a:xfrm>
            <a:off x="1395664" y="1219215"/>
            <a:ext cx="8325853" cy="2791325"/>
          </a:xfrm>
          <a:ln>
            <a:solidFill>
              <a:schemeClr val="accent1">
                <a:lumMod val="50000"/>
              </a:schemeClr>
            </a:solidFill>
          </a:ln>
        </p:spPr>
        <p:txBody>
          <a:bodyPr>
            <a:normAutofit/>
          </a:bodyPr>
          <a:lstStyle/>
          <a:p>
            <a:r>
              <a:rPr lang="en-US" b="1" dirty="0" smtClean="0">
                <a:latin typeface="Times New Roman" pitchFamily="18" charset="0"/>
                <a:cs typeface="Times New Roman" pitchFamily="18" charset="0"/>
              </a:rPr>
              <a:t>Export </a:t>
            </a:r>
            <a:r>
              <a:rPr lang="en-US" b="1" dirty="0">
                <a:latin typeface="Times New Roman" pitchFamily="18" charset="0"/>
                <a:cs typeface="Times New Roman" pitchFamily="18" charset="0"/>
              </a:rPr>
              <a:t>Facilitation </a:t>
            </a:r>
            <a:r>
              <a:rPr lang="en-US" b="1" dirty="0" smtClean="0">
                <a:latin typeface="Times New Roman" pitchFamily="18" charset="0"/>
                <a:cs typeface="Times New Roman" pitchFamily="18" charset="0"/>
              </a:rPr>
              <a:t>Scheme 2021</a:t>
            </a:r>
            <a:endParaRPr lang="x-none" b="1" dirty="0">
              <a:latin typeface="Times New Roman" pitchFamily="18" charset="0"/>
              <a:cs typeface="Times New Roman" pitchFamily="18" charset="0"/>
            </a:endParaRPr>
          </a:p>
        </p:txBody>
      </p:sp>
      <p:sp>
        <p:nvSpPr>
          <p:cNvPr id="3" name="TextBox 2"/>
          <p:cNvSpPr txBox="1"/>
          <p:nvPr/>
        </p:nvSpPr>
        <p:spPr>
          <a:xfrm>
            <a:off x="7441325" y="5069872"/>
            <a:ext cx="4403834" cy="830997"/>
          </a:xfrm>
          <a:prstGeom prst="rect">
            <a:avLst/>
          </a:prstGeom>
          <a:solidFill>
            <a:srgbClr val="CCFFFF"/>
          </a:solidFill>
          <a:ln>
            <a:solidFill>
              <a:schemeClr val="accent4">
                <a:lumMod val="50000"/>
              </a:schemeClr>
            </a:solidFill>
          </a:ln>
        </p:spPr>
        <p:txBody>
          <a:bodyPr wrap="square" rtlCol="0">
            <a:spAutoFit/>
          </a:bodyPr>
          <a:lstStyle/>
          <a:p>
            <a:pPr algn="ctr"/>
            <a:r>
              <a:rPr lang="en-US" sz="2400" b="1" dirty="0" err="1" smtClean="0">
                <a:latin typeface="Times New Roman" pitchFamily="18" charset="0"/>
                <a:cs typeface="Times New Roman" pitchFamily="18" charset="0"/>
              </a:rPr>
              <a:t>Nayab</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Azhar</a:t>
            </a:r>
            <a:endParaRPr lang="en-US" sz="2400" b="1" dirty="0" smtClean="0">
              <a:latin typeface="Times New Roman" pitchFamily="18" charset="0"/>
              <a:cs typeface="Times New Roman" pitchFamily="18" charset="0"/>
            </a:endParaRPr>
          </a:p>
          <a:p>
            <a:pPr algn="ctr"/>
            <a:r>
              <a:rPr lang="en-US" sz="2400" b="1" dirty="0" smtClean="0">
                <a:latin typeface="Times New Roman" pitchFamily="18" charset="0"/>
                <a:cs typeface="Times New Roman" pitchFamily="18" charset="0"/>
              </a:rPr>
              <a:t>Assistant Collector</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4653630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6AB85-D4D9-4F76-8689-FBD7CF9879BC}"/>
              </a:ext>
            </a:extLst>
          </p:cNvPr>
          <p:cNvSpPr>
            <a:spLocks noGrp="1"/>
          </p:cNvSpPr>
          <p:nvPr>
            <p:ph type="title"/>
          </p:nvPr>
        </p:nvSpPr>
        <p:spPr>
          <a:xfrm>
            <a:off x="447041" y="142240"/>
            <a:ext cx="11490960" cy="640080"/>
          </a:xfrm>
          <a:ln>
            <a:solidFill>
              <a:schemeClr val="accent1">
                <a:lumMod val="50000"/>
              </a:schemeClr>
            </a:solidFill>
          </a:ln>
        </p:spPr>
        <p:txBody>
          <a:bodyPr>
            <a:normAutofit/>
          </a:bodyPr>
          <a:lstStyle/>
          <a:p>
            <a:pPr algn="ctr"/>
            <a:r>
              <a:rPr lang="en-US" sz="3000" b="1" dirty="0">
                <a:latin typeface="Times New Roman" pitchFamily="18" charset="0"/>
                <a:cs typeface="Times New Roman" pitchFamily="18" charset="0"/>
              </a:rPr>
              <a:t>Categorization of Traders Under New Scheme</a:t>
            </a:r>
            <a:endParaRPr lang="x-none" sz="3000" b="1" dirty="0">
              <a:latin typeface="Times New Roman" pitchFamily="18" charset="0"/>
              <a:cs typeface="Times New Roman" pitchFamily="18" charset="0"/>
            </a:endParaRPr>
          </a:p>
        </p:txBody>
      </p:sp>
      <p:graphicFrame>
        <p:nvGraphicFramePr>
          <p:cNvPr id="4" name="Table 4">
            <a:extLst>
              <a:ext uri="{FF2B5EF4-FFF2-40B4-BE49-F238E27FC236}">
                <a16:creationId xmlns:a16="http://schemas.microsoft.com/office/drawing/2014/main" id="{7ED842DD-CE25-4BB9-9E28-6BD06DBB44E2}"/>
              </a:ext>
            </a:extLst>
          </p:cNvPr>
          <p:cNvGraphicFramePr>
            <a:graphicFrameLocks noGrp="1"/>
          </p:cNvGraphicFramePr>
          <p:nvPr>
            <p:ph idx="1"/>
            <p:extLst>
              <p:ext uri="{D42A27DB-BD31-4B8C-83A1-F6EECF244321}">
                <p14:modId xmlns:p14="http://schemas.microsoft.com/office/powerpoint/2010/main" val="745239291"/>
              </p:ext>
            </p:extLst>
          </p:nvPr>
        </p:nvGraphicFramePr>
        <p:xfrm>
          <a:off x="447049" y="863608"/>
          <a:ext cx="11490961" cy="5784915"/>
        </p:xfrm>
        <a:graphic>
          <a:graphicData uri="http://schemas.openxmlformats.org/drawingml/2006/table">
            <a:tbl>
              <a:tblPr firstRow="1" bandRow="1">
                <a:tableStyleId>{5940675A-B579-460E-94D1-54222C63F5DA}</a:tableStyleId>
              </a:tblPr>
              <a:tblGrid>
                <a:gridCol w="2430409">
                  <a:extLst>
                    <a:ext uri="{9D8B030D-6E8A-4147-A177-3AD203B41FA5}">
                      <a16:colId xmlns:a16="http://schemas.microsoft.com/office/drawing/2014/main" val="3167823827"/>
                    </a:ext>
                  </a:extLst>
                </a:gridCol>
                <a:gridCol w="2598791">
                  <a:extLst>
                    <a:ext uri="{9D8B030D-6E8A-4147-A177-3AD203B41FA5}">
                      <a16:colId xmlns:a16="http://schemas.microsoft.com/office/drawing/2014/main" val="47295098"/>
                    </a:ext>
                  </a:extLst>
                </a:gridCol>
                <a:gridCol w="2611120">
                  <a:extLst>
                    <a:ext uri="{9D8B030D-6E8A-4147-A177-3AD203B41FA5}">
                      <a16:colId xmlns:a16="http://schemas.microsoft.com/office/drawing/2014/main" val="3363243341"/>
                    </a:ext>
                  </a:extLst>
                </a:gridCol>
                <a:gridCol w="2082800">
                  <a:extLst>
                    <a:ext uri="{9D8B030D-6E8A-4147-A177-3AD203B41FA5}">
                      <a16:colId xmlns:a16="http://schemas.microsoft.com/office/drawing/2014/main" val="2288010825"/>
                    </a:ext>
                  </a:extLst>
                </a:gridCol>
                <a:gridCol w="1767841">
                  <a:extLst>
                    <a:ext uri="{9D8B030D-6E8A-4147-A177-3AD203B41FA5}">
                      <a16:colId xmlns:a16="http://schemas.microsoft.com/office/drawing/2014/main" val="1159861889"/>
                    </a:ext>
                  </a:extLst>
                </a:gridCol>
              </a:tblGrid>
              <a:tr h="8941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kern="1200" dirty="0">
                          <a:solidFill>
                            <a:schemeClr val="tx1"/>
                          </a:solidFill>
                          <a:effectLst/>
                          <a:latin typeface="Times New Roman" pitchFamily="18" charset="0"/>
                          <a:cs typeface="Times New Roman" pitchFamily="18" charset="0"/>
                        </a:rPr>
                        <a:t>Category A Manufacturers &amp; exporters</a:t>
                      </a:r>
                      <a:endParaRPr lang="en-US" sz="1800" u="none" kern="1200" dirty="0">
                        <a:solidFill>
                          <a:schemeClr val="tx1"/>
                        </a:solidFill>
                        <a:effectLst/>
                        <a:latin typeface="Times New Roman" pitchFamily="18" charset="0"/>
                        <a:ea typeface="+mn-ea"/>
                        <a:cs typeface="Times New Roman" pitchFamily="18" charset="0"/>
                      </a:endParaRPr>
                    </a:p>
                  </a:txBody>
                  <a:tcP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1"/>
                          </a:solidFill>
                          <a:effectLst/>
                          <a:latin typeface="Times New Roman" pitchFamily="18" charset="0"/>
                          <a:cs typeface="Times New Roman" pitchFamily="18" charset="0"/>
                        </a:rPr>
                        <a:t>Category B Manufacturers &amp; exporters </a:t>
                      </a:r>
                      <a:endParaRPr lang="en-US" sz="1800" kern="1200" dirty="0">
                        <a:solidFill>
                          <a:schemeClr val="tx1"/>
                        </a:solidFill>
                        <a:effectLst/>
                        <a:latin typeface="Times New Roman" pitchFamily="18" charset="0"/>
                        <a:ea typeface="+mn-ea"/>
                        <a:cs typeface="Times New Roman" pitchFamily="18" charset="0"/>
                      </a:endParaRPr>
                    </a:p>
                  </a:txBody>
                  <a:tcPr>
                    <a:solidFill>
                      <a:schemeClr val="accent6">
                        <a:lumMod val="40000"/>
                        <a:lumOff val="60000"/>
                      </a:schemeClr>
                    </a:solidFill>
                  </a:tcPr>
                </a:tc>
                <a:tc>
                  <a:txBody>
                    <a:bodyPr/>
                    <a:lstStyle/>
                    <a:p>
                      <a:pPr algn="ctr"/>
                      <a:r>
                        <a:rPr lang="en-US" sz="1800" b="1" kern="1200" dirty="0">
                          <a:solidFill>
                            <a:schemeClr val="tx1"/>
                          </a:solidFill>
                          <a:effectLst/>
                          <a:latin typeface="Times New Roman" pitchFamily="18" charset="0"/>
                          <a:cs typeface="Times New Roman" pitchFamily="18" charset="0"/>
                        </a:rPr>
                        <a:t> Indirect Exporters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1"/>
                          </a:solidFill>
                          <a:effectLst/>
                          <a:latin typeface="Times New Roman" pitchFamily="18" charset="0"/>
                          <a:cs typeface="Times New Roman" pitchFamily="18" charset="0"/>
                        </a:rPr>
                        <a:t>Commercial Exporters</a:t>
                      </a:r>
                      <a:endParaRPr lang="en-US" sz="1800" kern="1200" dirty="0">
                        <a:solidFill>
                          <a:schemeClr val="tx1"/>
                        </a:solidFill>
                        <a:effectLst/>
                        <a:latin typeface="Times New Roman" pitchFamily="18" charset="0"/>
                        <a:ea typeface="+mn-ea"/>
                        <a:cs typeface="Times New Roman" pitchFamily="18" charset="0"/>
                      </a:endParaRPr>
                    </a:p>
                  </a:txBody>
                  <a:tcPr>
                    <a:solidFill>
                      <a:schemeClr val="accent1">
                        <a:lumMod val="40000"/>
                        <a:lumOff val="60000"/>
                      </a:schemeClr>
                    </a:solidFill>
                  </a:tcPr>
                </a:tc>
                <a:tc>
                  <a:txBody>
                    <a:bodyPr/>
                    <a:lstStyle/>
                    <a:p>
                      <a:pPr algn="ctr"/>
                      <a:r>
                        <a:rPr lang="en-US" sz="1800" b="1" u="none" dirty="0">
                          <a:solidFill>
                            <a:schemeClr val="tx1"/>
                          </a:solidFill>
                          <a:latin typeface="Times New Roman" pitchFamily="18" charset="0"/>
                          <a:cs typeface="Times New Roman" pitchFamily="18" charset="0"/>
                        </a:rPr>
                        <a:t>Toll Manufacturers</a:t>
                      </a:r>
                      <a:endParaRPr lang="x-none" sz="1800" b="1" u="none" dirty="0">
                        <a:solidFill>
                          <a:schemeClr val="tx1"/>
                        </a:solidFill>
                        <a:latin typeface="Times New Roman" pitchFamily="18" charset="0"/>
                        <a:cs typeface="Times New Roman" pitchFamily="18" charset="0"/>
                      </a:endParaRPr>
                    </a:p>
                  </a:txBody>
                  <a:tcPr>
                    <a:solidFill>
                      <a:schemeClr val="accent6">
                        <a:lumMod val="40000"/>
                        <a:lumOff val="60000"/>
                      </a:schemeClr>
                    </a:solidFill>
                  </a:tcPr>
                </a:tc>
                <a:tc>
                  <a:txBody>
                    <a:bodyPr/>
                    <a:lstStyle/>
                    <a:p>
                      <a:pPr algn="ctr"/>
                      <a:r>
                        <a:rPr lang="en-US" sz="1800" b="1" u="none" dirty="0">
                          <a:solidFill>
                            <a:schemeClr val="tx1"/>
                          </a:solidFill>
                          <a:latin typeface="Times New Roman" pitchFamily="18" charset="0"/>
                          <a:cs typeface="Times New Roman" pitchFamily="18" charset="0"/>
                        </a:rPr>
                        <a:t>Common Bonded Warehouse</a:t>
                      </a:r>
                      <a:endParaRPr lang="x-none" sz="1800" b="1" u="none" dirty="0">
                        <a:solidFill>
                          <a:schemeClr val="tx1"/>
                        </a:solidFill>
                        <a:latin typeface="Times New Roman" pitchFamily="18" charset="0"/>
                        <a:cs typeface="Times New Roman" pitchFamily="18" charset="0"/>
                      </a:endParaRPr>
                    </a:p>
                  </a:txBody>
                  <a:tcPr>
                    <a:solidFill>
                      <a:schemeClr val="accent6">
                        <a:lumMod val="40000"/>
                        <a:lumOff val="60000"/>
                      </a:schemeClr>
                    </a:solidFill>
                  </a:tcPr>
                </a:tc>
                <a:extLst>
                  <a:ext uri="{0D108BD9-81ED-4DB2-BD59-A6C34878D82A}">
                    <a16:rowId xmlns:a16="http://schemas.microsoft.com/office/drawing/2014/main" val="2977996889"/>
                  </a:ext>
                </a:extLst>
              </a:tr>
              <a:tr h="6259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kern="1200" dirty="0" smtClean="0">
                          <a:solidFill>
                            <a:schemeClr val="tx1"/>
                          </a:solidFill>
                          <a:effectLst/>
                          <a:latin typeface="Times New Roman" pitchFamily="18" charset="0"/>
                          <a:ea typeface="+mn-ea"/>
                          <a:cs typeface="Times New Roman" pitchFamily="18" charset="0"/>
                        </a:rPr>
                        <a:t>Existing Users</a:t>
                      </a:r>
                      <a:endParaRPr lang="en-US" sz="1800" b="1" u="none" strike="noStrike" kern="1200" dirty="0">
                        <a:solidFill>
                          <a:schemeClr val="tx1"/>
                        </a:solidFill>
                        <a:effectLst/>
                        <a:latin typeface="Times New Roman" pitchFamily="18" charset="0"/>
                        <a:ea typeface="+mn-ea"/>
                        <a:cs typeface="Times New Roman" pitchFamily="18" charset="0"/>
                      </a:endParaRPr>
                    </a:p>
                  </a:txBody>
                  <a:tcPr>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trike="noStrike" kern="1200" dirty="0">
                          <a:solidFill>
                            <a:schemeClr val="tx1"/>
                          </a:solidFill>
                          <a:effectLst/>
                          <a:latin typeface="Times New Roman" pitchFamily="18" charset="0"/>
                          <a:ea typeface="+mn-ea"/>
                          <a:cs typeface="Times New Roman" pitchFamily="18" charset="0"/>
                        </a:rPr>
                        <a:t>New users being Targeted</a:t>
                      </a:r>
                    </a:p>
                  </a:txBody>
                  <a:tcPr>
                    <a:solidFill>
                      <a:schemeClr val="bg1">
                        <a:lumMod val="75000"/>
                      </a:schemeClr>
                    </a:solidFill>
                  </a:tcPr>
                </a:tc>
                <a:tc>
                  <a:txBody>
                    <a:bodyPr/>
                    <a:lstStyle/>
                    <a:p>
                      <a:pPr algn="ctr"/>
                      <a:r>
                        <a:rPr lang="en-US" sz="1800" b="1" kern="1200" dirty="0">
                          <a:solidFill>
                            <a:schemeClr val="tx1"/>
                          </a:solidFill>
                          <a:effectLst/>
                          <a:latin typeface="Times New Roman" pitchFamily="18" charset="0"/>
                          <a:ea typeface="+mn-ea"/>
                          <a:cs typeface="Times New Roman" pitchFamily="18" charset="0"/>
                        </a:rPr>
                        <a:t>Existing users  as well as targeting new users</a:t>
                      </a:r>
                    </a:p>
                  </a:txBody>
                  <a:tcPr>
                    <a:solidFill>
                      <a:schemeClr val="bg1">
                        <a:lumMod val="75000"/>
                      </a:schemeClr>
                    </a:solidFill>
                  </a:tcPr>
                </a:tc>
                <a:tc>
                  <a:txBody>
                    <a:bodyPr/>
                    <a:lstStyle/>
                    <a:p>
                      <a:pPr algn="ctr"/>
                      <a:r>
                        <a:rPr lang="en-US" sz="1800" b="1" u="none" dirty="0">
                          <a:solidFill>
                            <a:schemeClr val="tx1"/>
                          </a:solidFill>
                          <a:latin typeface="Times New Roman" pitchFamily="18" charset="0"/>
                          <a:cs typeface="Times New Roman" pitchFamily="18" charset="0"/>
                        </a:rPr>
                        <a:t>New sector</a:t>
                      </a:r>
                      <a:endParaRPr lang="x-none" sz="1800" b="1" u="none" dirty="0">
                        <a:solidFill>
                          <a:schemeClr val="tx1"/>
                        </a:solidFill>
                        <a:latin typeface="Times New Roman" pitchFamily="18" charset="0"/>
                        <a:cs typeface="Times New Roman" pitchFamily="18" charset="0"/>
                      </a:endParaRPr>
                    </a:p>
                  </a:txBody>
                  <a:tcPr>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u="none" dirty="0" smtClean="0">
                          <a:solidFill>
                            <a:schemeClr val="tx1"/>
                          </a:solidFill>
                          <a:latin typeface="Times New Roman" pitchFamily="18" charset="0"/>
                          <a:cs typeface="Times New Roman" pitchFamily="18" charset="0"/>
                        </a:rPr>
                        <a:t>New</a:t>
                      </a:r>
                      <a:r>
                        <a:rPr lang="en-GB" sz="1800" b="1" u="none" baseline="0" dirty="0" smtClean="0">
                          <a:solidFill>
                            <a:schemeClr val="tx1"/>
                          </a:solidFill>
                          <a:latin typeface="Times New Roman" pitchFamily="18" charset="0"/>
                          <a:cs typeface="Times New Roman" pitchFamily="18" charset="0"/>
                        </a:rPr>
                        <a:t> Sector</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x-none" sz="1800" b="1" u="none" dirty="0">
                        <a:solidFill>
                          <a:schemeClr val="tx1"/>
                        </a:solidFill>
                        <a:latin typeface="Times New Roman" pitchFamily="18" charset="0"/>
                        <a:cs typeface="Times New Roman" pitchFamily="18" charset="0"/>
                      </a:endParaRPr>
                    </a:p>
                  </a:txBody>
                  <a:tcPr>
                    <a:solidFill>
                      <a:schemeClr val="bg1">
                        <a:lumMod val="75000"/>
                      </a:schemeClr>
                    </a:solidFill>
                  </a:tcPr>
                </a:tc>
                <a:extLst>
                  <a:ext uri="{0D108BD9-81ED-4DB2-BD59-A6C34878D82A}">
                    <a16:rowId xmlns:a16="http://schemas.microsoft.com/office/drawing/2014/main" val="3961817848"/>
                  </a:ext>
                </a:extLst>
              </a:tr>
              <a:tr h="4230435">
                <a:tc>
                  <a:txBody>
                    <a:bodyPr/>
                    <a:lstStyle/>
                    <a:p>
                      <a:pPr marL="285750" indent="-285750">
                        <a:buFont typeface="Arial" panose="020B0604020202020204" pitchFamily="34" charset="0"/>
                        <a:buChar char="•"/>
                      </a:pPr>
                      <a:r>
                        <a:rPr lang="en-US" sz="1800" kern="1200" dirty="0">
                          <a:solidFill>
                            <a:schemeClr val="dk1"/>
                          </a:solidFill>
                          <a:effectLst/>
                          <a:latin typeface="Times New Roman" pitchFamily="18" charset="0"/>
                          <a:cs typeface="Times New Roman" pitchFamily="18" charset="0"/>
                        </a:rPr>
                        <a:t>Manufacturers cum exporters with </a:t>
                      </a:r>
                      <a:r>
                        <a:rPr lang="en-US" sz="1800" b="1" kern="1200" dirty="0">
                          <a:solidFill>
                            <a:schemeClr val="dk1"/>
                          </a:solidFill>
                          <a:effectLst/>
                          <a:latin typeface="Times New Roman" pitchFamily="18" charset="0"/>
                          <a:cs typeface="Times New Roman" pitchFamily="18" charset="0"/>
                        </a:rPr>
                        <a:t>60% or above </a:t>
                      </a:r>
                      <a:r>
                        <a:rPr lang="en-US" sz="1800" kern="1200" dirty="0">
                          <a:solidFill>
                            <a:schemeClr val="dk1"/>
                          </a:solidFill>
                          <a:effectLst/>
                          <a:latin typeface="Times New Roman" pitchFamily="18" charset="0"/>
                          <a:cs typeface="Times New Roman" pitchFamily="18" charset="0"/>
                        </a:rPr>
                        <a:t>exports of their total annual </a:t>
                      </a:r>
                      <a:r>
                        <a:rPr lang="en-US" sz="1800" kern="1200" dirty="0" smtClean="0">
                          <a:solidFill>
                            <a:schemeClr val="dk1"/>
                          </a:solidFill>
                          <a:effectLst/>
                          <a:latin typeface="Times New Roman" pitchFamily="18" charset="0"/>
                          <a:cs typeface="Times New Roman" pitchFamily="18" charset="0"/>
                        </a:rPr>
                        <a:t>production</a:t>
                      </a:r>
                      <a:r>
                        <a:rPr lang="en-US" sz="1800" kern="1200" baseline="0" dirty="0" smtClean="0">
                          <a:solidFill>
                            <a:schemeClr val="dk1"/>
                          </a:solidFill>
                          <a:effectLst/>
                          <a:latin typeface="Times New Roman" pitchFamily="18" charset="0"/>
                          <a:cs typeface="Times New Roman" pitchFamily="18" charset="0"/>
                        </a:rPr>
                        <a:t> </a:t>
                      </a:r>
                      <a:r>
                        <a:rPr lang="en-US" sz="1800" dirty="0" smtClean="0">
                          <a:latin typeface="Times New Roman" pitchFamily="18" charset="0"/>
                          <a:cs typeface="Times New Roman" pitchFamily="18" charset="0"/>
                        </a:rPr>
                        <a:t>in last two years</a:t>
                      </a:r>
                    </a:p>
                    <a:p>
                      <a:pPr marL="285750" indent="-285750">
                        <a:buFont typeface="Arial" panose="020B0604020202020204" pitchFamily="34" charset="0"/>
                        <a:buChar char="•"/>
                      </a:pPr>
                      <a:r>
                        <a:rPr lang="en-US" sz="1800" dirty="0" smtClean="0">
                          <a:solidFill>
                            <a:schemeClr val="tx1"/>
                          </a:solidFill>
                          <a:latin typeface="Times New Roman" pitchFamily="18" charset="0"/>
                          <a:cs typeface="Times New Roman" pitchFamily="18" charset="0"/>
                        </a:rPr>
                        <a:t>All existing users of DTRE, MB &amp; EOU except commercial exporters</a:t>
                      </a:r>
                    </a:p>
                  </a:txBody>
                  <a:tcPr>
                    <a:solidFill>
                      <a:schemeClr val="accent1">
                        <a:lumMod val="20000"/>
                        <a:lumOff val="80000"/>
                      </a:schemeClr>
                    </a:solidFill>
                  </a:tcPr>
                </a:tc>
                <a:tc>
                  <a:txBody>
                    <a:bodyPr/>
                    <a:lstStyle/>
                    <a:p>
                      <a:pPr marL="285750" indent="-285750">
                        <a:buFont typeface="Arial" panose="020B0604020202020204" pitchFamily="34" charset="0"/>
                        <a:buChar char="•"/>
                      </a:pPr>
                      <a:r>
                        <a:rPr lang="en-US" sz="1800" kern="1200" dirty="0" smtClean="0">
                          <a:solidFill>
                            <a:schemeClr val="dk1"/>
                          </a:solidFill>
                          <a:effectLst/>
                          <a:latin typeface="Times New Roman" pitchFamily="18" charset="0"/>
                          <a:cs typeface="Times New Roman" pitchFamily="18" charset="0"/>
                        </a:rPr>
                        <a:t>Manufacturer </a:t>
                      </a:r>
                      <a:r>
                        <a:rPr lang="en-US" sz="1800" kern="1200" dirty="0">
                          <a:solidFill>
                            <a:schemeClr val="dk1"/>
                          </a:solidFill>
                          <a:effectLst/>
                          <a:latin typeface="Times New Roman" pitchFamily="18" charset="0"/>
                          <a:cs typeface="Times New Roman" pitchFamily="18" charset="0"/>
                        </a:rPr>
                        <a:t>cum exporters with </a:t>
                      </a:r>
                      <a:r>
                        <a:rPr lang="en-US" sz="1800" b="1" kern="1200" dirty="0">
                          <a:solidFill>
                            <a:schemeClr val="dk1"/>
                          </a:solidFill>
                          <a:effectLst/>
                          <a:latin typeface="Times New Roman" pitchFamily="18" charset="0"/>
                          <a:cs typeface="Times New Roman" pitchFamily="18" charset="0"/>
                        </a:rPr>
                        <a:t>less than 60% </a:t>
                      </a:r>
                      <a:r>
                        <a:rPr lang="en-US" sz="1800" kern="1200" dirty="0">
                          <a:solidFill>
                            <a:schemeClr val="dk1"/>
                          </a:solidFill>
                          <a:effectLst/>
                          <a:latin typeface="Times New Roman" pitchFamily="18" charset="0"/>
                          <a:cs typeface="Times New Roman" pitchFamily="18" charset="0"/>
                        </a:rPr>
                        <a:t>total annual production being exported</a:t>
                      </a:r>
                    </a:p>
                    <a:p>
                      <a:pPr lvl="0"/>
                      <a:endParaRPr lang="en-US" sz="1800" kern="1200" dirty="0">
                        <a:solidFill>
                          <a:schemeClr val="dk1"/>
                        </a:solidFill>
                        <a:effectLst/>
                        <a:latin typeface="Times New Roman" pitchFamily="18" charset="0"/>
                        <a:cs typeface="Times New Roman" pitchFamily="18" charset="0"/>
                      </a:endParaRPr>
                    </a:p>
                    <a:p>
                      <a:pPr lvl="0"/>
                      <a:r>
                        <a:rPr lang="en-US" sz="1800" b="1" kern="1200" dirty="0" smtClean="0">
                          <a:solidFill>
                            <a:schemeClr val="dk1"/>
                          </a:solidFill>
                          <a:effectLst/>
                          <a:latin typeface="Times New Roman" pitchFamily="18" charset="0"/>
                          <a:cs typeface="Times New Roman" pitchFamily="18" charset="0"/>
                        </a:rPr>
                        <a:t>Sub-category </a:t>
                      </a:r>
                      <a:r>
                        <a:rPr lang="en-US" sz="1800" b="1" kern="1200" dirty="0">
                          <a:solidFill>
                            <a:schemeClr val="dk1"/>
                          </a:solidFill>
                          <a:effectLst/>
                          <a:latin typeface="Times New Roman" pitchFamily="18" charset="0"/>
                          <a:cs typeface="Times New Roman" pitchFamily="18" charset="0"/>
                        </a:rPr>
                        <a:t>B-1 </a:t>
                      </a:r>
                      <a:r>
                        <a:rPr lang="en-US" sz="1800" kern="1200" dirty="0">
                          <a:solidFill>
                            <a:schemeClr val="dk1"/>
                          </a:solidFill>
                          <a:effectLst/>
                          <a:latin typeface="Times New Roman" pitchFamily="18" charset="0"/>
                          <a:cs typeface="Times New Roman" pitchFamily="18" charset="0"/>
                        </a:rPr>
                        <a:t>Exporters having more than 3 years export history</a:t>
                      </a:r>
                    </a:p>
                    <a:p>
                      <a:pPr lvl="0"/>
                      <a:endParaRPr lang="en-US" sz="1800" kern="1200" dirty="0">
                        <a:solidFill>
                          <a:schemeClr val="dk1"/>
                        </a:solidFill>
                        <a:effectLst/>
                        <a:latin typeface="Times New Roman" pitchFamily="18" charset="0"/>
                        <a:cs typeface="Times New Roman" pitchFamily="18" charset="0"/>
                      </a:endParaRPr>
                    </a:p>
                    <a:p>
                      <a:pPr lvl="0"/>
                      <a:r>
                        <a:rPr lang="en-US" sz="1800" b="1" kern="1200" dirty="0" smtClean="0">
                          <a:solidFill>
                            <a:schemeClr val="dk1"/>
                          </a:solidFill>
                          <a:effectLst/>
                          <a:latin typeface="Times New Roman" pitchFamily="18" charset="0"/>
                          <a:cs typeface="Times New Roman" pitchFamily="18" charset="0"/>
                        </a:rPr>
                        <a:t>Sub-category </a:t>
                      </a:r>
                      <a:r>
                        <a:rPr lang="en-US" sz="1800" b="1" kern="1200" dirty="0">
                          <a:solidFill>
                            <a:schemeClr val="dk1"/>
                          </a:solidFill>
                          <a:effectLst/>
                          <a:latin typeface="Times New Roman" pitchFamily="18" charset="0"/>
                          <a:cs typeface="Times New Roman" pitchFamily="18" charset="0"/>
                        </a:rPr>
                        <a:t>B-2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Times New Roman" pitchFamily="18" charset="0"/>
                          <a:cs typeface="Times New Roman" pitchFamily="18" charset="0"/>
                        </a:rPr>
                        <a:t>Exporters having less than 3 years export history</a:t>
                      </a:r>
                      <a:endParaRPr lang="en-US" sz="1800" kern="1200" dirty="0">
                        <a:solidFill>
                          <a:schemeClr val="dk1"/>
                        </a:solidFill>
                        <a:effectLst/>
                        <a:latin typeface="Times New Roman" pitchFamily="18" charset="0"/>
                        <a:ea typeface="+mn-ea"/>
                        <a:cs typeface="Times New Roman" pitchFamily="18" charset="0"/>
                      </a:endParaRPr>
                    </a:p>
                  </a:txBody>
                  <a:tcPr>
                    <a:solidFill>
                      <a:schemeClr val="accent6">
                        <a:lumMod val="20000"/>
                        <a:lumOff val="80000"/>
                      </a:schemeClr>
                    </a:solidFill>
                  </a:tcPr>
                </a:tc>
                <a:tc>
                  <a:txBody>
                    <a:bodyPr/>
                    <a:lstStyle/>
                    <a:p>
                      <a:pPr marL="173038" marR="0" lvl="0" indent="-1730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kern="1200" dirty="0">
                          <a:solidFill>
                            <a:schemeClr val="tx1"/>
                          </a:solidFill>
                          <a:effectLst/>
                          <a:latin typeface="Times New Roman" pitchFamily="18" charset="0"/>
                          <a:cs typeface="Times New Roman" pitchFamily="18" charset="0"/>
                        </a:rPr>
                        <a:t>Indirect exporters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0" kern="1200" dirty="0">
                          <a:solidFill>
                            <a:schemeClr val="tx1"/>
                          </a:solidFill>
                          <a:effectLst/>
                          <a:latin typeface="Times New Roman" pitchFamily="18" charset="0"/>
                          <a:cs typeface="Times New Roman" pitchFamily="18" charset="0"/>
                        </a:rPr>
                        <a:t>Manufacturers having firm Contract with a direct manufacturer/exporter, or commercial exporter and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kern="1200" dirty="0">
                          <a:solidFill>
                            <a:schemeClr val="tx1"/>
                          </a:solidFill>
                          <a:effectLst/>
                          <a:latin typeface="Times New Roman" pitchFamily="18" charset="0"/>
                          <a:cs typeface="Times New Roman" pitchFamily="18" charset="0"/>
                        </a:rPr>
                        <a:t>Commercial </a:t>
                      </a:r>
                      <a:r>
                        <a:rPr lang="en-US" sz="1800" b="1" kern="1200" dirty="0" smtClean="0">
                          <a:solidFill>
                            <a:schemeClr val="tx1"/>
                          </a:solidFill>
                          <a:effectLst/>
                          <a:latin typeface="Times New Roman" pitchFamily="18" charset="0"/>
                          <a:cs typeface="Times New Roman" pitchFamily="18" charset="0"/>
                        </a:rPr>
                        <a:t>exporters</a:t>
                      </a:r>
                    </a:p>
                    <a:p>
                      <a:pPr marL="173038" marR="0" lvl="0" indent="-1730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800" b="0" kern="1200" dirty="0">
                        <a:solidFill>
                          <a:schemeClr val="tx1"/>
                        </a:solidFill>
                        <a:effectLst/>
                        <a:latin typeface="Times New Roman" pitchFamily="18" charset="0"/>
                        <a:cs typeface="Times New Roman" pitchFamily="18" charset="0"/>
                      </a:endParaRPr>
                    </a:p>
                    <a:p>
                      <a:pPr marL="285750" lvl="0" indent="-285750">
                        <a:buFont typeface="Arial" panose="020B0604020202020204" pitchFamily="34" charset="0"/>
                        <a:buChar char="•"/>
                      </a:pPr>
                      <a:r>
                        <a:rPr lang="en-US" sz="1800" b="1" kern="1200" dirty="0">
                          <a:solidFill>
                            <a:schemeClr val="dk1"/>
                          </a:solidFill>
                          <a:effectLst/>
                          <a:latin typeface="Times New Roman" pitchFamily="18" charset="0"/>
                          <a:cs typeface="Times New Roman" pitchFamily="18" charset="0"/>
                        </a:rPr>
                        <a:t>Subcategory </a:t>
                      </a:r>
                      <a:r>
                        <a:rPr lang="en-US" sz="1800" b="1" kern="1200" dirty="0">
                          <a:solidFill>
                            <a:schemeClr val="tx1"/>
                          </a:solidFill>
                          <a:effectLst/>
                          <a:latin typeface="Times New Roman" pitchFamily="18" charset="0"/>
                          <a:cs typeface="Times New Roman" pitchFamily="18" charset="0"/>
                        </a:rPr>
                        <a:t>C1: </a:t>
                      </a:r>
                      <a:r>
                        <a:rPr lang="en-US" sz="1800" b="0" kern="1200" dirty="0">
                          <a:solidFill>
                            <a:schemeClr val="dk1"/>
                          </a:solidFill>
                          <a:effectLst/>
                          <a:latin typeface="Times New Roman" pitchFamily="18" charset="0"/>
                          <a:cs typeface="Times New Roman" pitchFamily="18" charset="0"/>
                        </a:rPr>
                        <a:t>W</a:t>
                      </a:r>
                      <a:r>
                        <a:rPr lang="en-US" sz="1800" kern="1200" dirty="0">
                          <a:solidFill>
                            <a:schemeClr val="dk1"/>
                          </a:solidFill>
                          <a:effectLst/>
                          <a:latin typeface="Times New Roman" pitchFamily="18" charset="0"/>
                          <a:cs typeface="Times New Roman" pitchFamily="18" charset="0"/>
                        </a:rPr>
                        <a:t>ith more than 3 years export history</a:t>
                      </a:r>
                    </a:p>
                    <a:p>
                      <a:pPr marL="285750" lvl="0" indent="-285750">
                        <a:buFont typeface="Arial" panose="020B0604020202020204" pitchFamily="34" charset="0"/>
                        <a:buChar char="•"/>
                      </a:pPr>
                      <a:r>
                        <a:rPr lang="en-US" sz="1800" b="1" kern="1200" dirty="0">
                          <a:solidFill>
                            <a:schemeClr val="dk1"/>
                          </a:solidFill>
                          <a:effectLst/>
                          <a:latin typeface="Times New Roman" pitchFamily="18" charset="0"/>
                          <a:cs typeface="Times New Roman" pitchFamily="18" charset="0"/>
                        </a:rPr>
                        <a:t>Subcategory C2:  </a:t>
                      </a:r>
                      <a:r>
                        <a:rPr lang="en-US" sz="1800" kern="1200" dirty="0">
                          <a:solidFill>
                            <a:schemeClr val="dk1"/>
                          </a:solidFill>
                          <a:effectLst/>
                          <a:latin typeface="Times New Roman" pitchFamily="18" charset="0"/>
                          <a:cs typeface="Times New Roman" pitchFamily="18" charset="0"/>
                        </a:rPr>
                        <a:t>With less than 3 years export history</a:t>
                      </a:r>
                    </a:p>
                  </a:txBody>
                  <a:tcPr>
                    <a:solidFill>
                      <a:schemeClr val="accent1">
                        <a:lumMod val="20000"/>
                        <a:lumOff val="80000"/>
                      </a:schemeClr>
                    </a:solidFill>
                  </a:tcPr>
                </a:tc>
                <a:tc>
                  <a:txBody>
                    <a:bodyPr/>
                    <a:lstStyle/>
                    <a:p>
                      <a:pPr marL="173038" marR="0" lvl="0" indent="-1730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kern="1200" dirty="0" smtClean="0">
                          <a:solidFill>
                            <a:schemeClr val="dk1"/>
                          </a:solidFill>
                          <a:effectLst/>
                          <a:latin typeface="Times New Roman" pitchFamily="18" charset="0"/>
                          <a:cs typeface="Times New Roman" pitchFamily="18" charset="0"/>
                        </a:rPr>
                        <a:t>International Toll Manufacturing</a:t>
                      </a:r>
                      <a:r>
                        <a:rPr lang="en-US" sz="1800" kern="1200" dirty="0" smtClean="0">
                          <a:solidFill>
                            <a:schemeClr val="dk1"/>
                          </a:solidFill>
                          <a:effectLst/>
                          <a:latin typeface="Times New Roman" pitchFamily="18" charset="0"/>
                          <a:cs typeface="Times New Roman" pitchFamily="18" charset="0"/>
                        </a:rPr>
                        <a:t> manufacturers with an arrangement where the foreign principal provides input goods to an exporter to produce finished goods for subsequent export against a prescribed fee </a:t>
                      </a:r>
                      <a:endParaRPr lang="en-US" sz="1800" kern="1200" dirty="0">
                        <a:solidFill>
                          <a:schemeClr val="dk1"/>
                        </a:solidFill>
                        <a:effectLst/>
                        <a:latin typeface="Times New Roman" pitchFamily="18" charset="0"/>
                        <a:cs typeface="Times New Roman" pitchFamily="18" charset="0"/>
                      </a:endParaRPr>
                    </a:p>
                  </a:txBody>
                  <a:tcPr>
                    <a:solidFill>
                      <a:schemeClr val="accent6">
                        <a:lumMod val="20000"/>
                        <a:lumOff val="80000"/>
                      </a:schemeClr>
                    </a:solidFill>
                  </a:tcPr>
                </a:tc>
                <a:tc>
                  <a:txBody>
                    <a:bodyPr/>
                    <a:lstStyle/>
                    <a:p>
                      <a:pPr marL="111125" lvl="0" indent="-111125">
                        <a:buFont typeface="Arial" panose="020B0604020202020204" pitchFamily="34" charset="0"/>
                        <a:buChar char="•"/>
                      </a:pPr>
                      <a:r>
                        <a:rPr lang="en-US" sz="1800" kern="1200" dirty="0">
                          <a:solidFill>
                            <a:schemeClr val="tx1"/>
                          </a:solidFill>
                          <a:effectLst/>
                          <a:latin typeface="Times New Roman" pitchFamily="18" charset="0"/>
                          <a:cs typeface="Times New Roman" pitchFamily="18" charset="0"/>
                        </a:rPr>
                        <a:t>Owners of </a:t>
                      </a:r>
                      <a:r>
                        <a:rPr lang="en-US" sz="1800" b="1" kern="1200" dirty="0">
                          <a:solidFill>
                            <a:schemeClr val="tx1"/>
                          </a:solidFill>
                          <a:effectLst/>
                          <a:latin typeface="Times New Roman" pitchFamily="18" charset="0"/>
                          <a:cs typeface="Times New Roman" pitchFamily="18" charset="0"/>
                        </a:rPr>
                        <a:t>Common bonded warehouse</a:t>
                      </a:r>
                      <a:endParaRPr lang="en-US" sz="1800" b="1" kern="1200" dirty="0">
                        <a:solidFill>
                          <a:schemeClr val="tx1"/>
                        </a:solidFill>
                        <a:effectLst/>
                        <a:latin typeface="Times New Roman" pitchFamily="18" charset="0"/>
                        <a:ea typeface="+mn-ea"/>
                        <a:cs typeface="Times New Roman" pitchFamily="18" charset="0"/>
                      </a:endParaRPr>
                    </a:p>
                  </a:txBody>
                  <a:tcPr>
                    <a:solidFill>
                      <a:schemeClr val="accent6">
                        <a:lumMod val="20000"/>
                        <a:lumOff val="80000"/>
                      </a:schemeClr>
                    </a:solidFill>
                  </a:tcPr>
                </a:tc>
                <a:extLst>
                  <a:ext uri="{0D108BD9-81ED-4DB2-BD59-A6C34878D82A}">
                    <a16:rowId xmlns:a16="http://schemas.microsoft.com/office/drawing/2014/main" val="1112746192"/>
                  </a:ext>
                </a:extLst>
              </a:tr>
            </a:tbl>
          </a:graphicData>
        </a:graphic>
      </p:graphicFrame>
    </p:spTree>
    <p:extLst>
      <p:ext uri="{BB962C8B-B14F-4D97-AF65-F5344CB8AC3E}">
        <p14:creationId xmlns:p14="http://schemas.microsoft.com/office/powerpoint/2010/main" val="24629191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6AB85-D4D9-4F76-8689-FBD7CF9879BC}"/>
              </a:ext>
            </a:extLst>
          </p:cNvPr>
          <p:cNvSpPr>
            <a:spLocks noGrp="1"/>
          </p:cNvSpPr>
          <p:nvPr>
            <p:ph type="title"/>
          </p:nvPr>
        </p:nvSpPr>
        <p:spPr>
          <a:xfrm>
            <a:off x="406400" y="132204"/>
            <a:ext cx="11521440" cy="638979"/>
          </a:xfrm>
          <a:ln>
            <a:solidFill>
              <a:schemeClr val="accent1">
                <a:lumMod val="50000"/>
              </a:schemeClr>
            </a:solidFill>
          </a:ln>
        </p:spPr>
        <p:txBody>
          <a:bodyPr>
            <a:normAutofit/>
          </a:bodyPr>
          <a:lstStyle/>
          <a:p>
            <a:pPr algn="ctr"/>
            <a:r>
              <a:rPr lang="en-US" sz="3000" b="1" dirty="0">
                <a:latin typeface="Times New Roman" pitchFamily="18" charset="0"/>
                <a:cs typeface="Times New Roman" pitchFamily="18" charset="0"/>
              </a:rPr>
              <a:t>Export Targets </a:t>
            </a:r>
            <a:endParaRPr lang="x-none" sz="3000" b="1" dirty="0">
              <a:latin typeface="Times New Roman" pitchFamily="18" charset="0"/>
              <a:cs typeface="Times New Roman" pitchFamily="18" charset="0"/>
            </a:endParaRPr>
          </a:p>
        </p:txBody>
      </p:sp>
      <p:graphicFrame>
        <p:nvGraphicFramePr>
          <p:cNvPr id="4" name="Table 4">
            <a:extLst>
              <a:ext uri="{FF2B5EF4-FFF2-40B4-BE49-F238E27FC236}">
                <a16:creationId xmlns:a16="http://schemas.microsoft.com/office/drawing/2014/main" id="{7ED842DD-CE25-4BB9-9E28-6BD06DBB44E2}"/>
              </a:ext>
            </a:extLst>
          </p:cNvPr>
          <p:cNvGraphicFramePr>
            <a:graphicFrameLocks noGrp="1"/>
          </p:cNvGraphicFramePr>
          <p:nvPr>
            <p:ph idx="1"/>
            <p:extLst>
              <p:ext uri="{D42A27DB-BD31-4B8C-83A1-F6EECF244321}">
                <p14:modId xmlns:p14="http://schemas.microsoft.com/office/powerpoint/2010/main" val="3425690343"/>
              </p:ext>
            </p:extLst>
          </p:nvPr>
        </p:nvGraphicFramePr>
        <p:xfrm>
          <a:off x="406400" y="863611"/>
          <a:ext cx="11521440" cy="5019407"/>
        </p:xfrm>
        <a:graphic>
          <a:graphicData uri="http://schemas.openxmlformats.org/drawingml/2006/table">
            <a:tbl>
              <a:tblPr firstRow="1" bandRow="1">
                <a:tableStyleId>{5C22544A-7EE6-4342-B048-85BDC9FD1C3A}</a:tableStyleId>
              </a:tblPr>
              <a:tblGrid>
                <a:gridCol w="2499360">
                  <a:extLst>
                    <a:ext uri="{9D8B030D-6E8A-4147-A177-3AD203B41FA5}">
                      <a16:colId xmlns:a16="http://schemas.microsoft.com/office/drawing/2014/main" val="3167823827"/>
                    </a:ext>
                  </a:extLst>
                </a:gridCol>
                <a:gridCol w="2306320">
                  <a:extLst>
                    <a:ext uri="{9D8B030D-6E8A-4147-A177-3AD203B41FA5}">
                      <a16:colId xmlns:a16="http://schemas.microsoft.com/office/drawing/2014/main" val="47295098"/>
                    </a:ext>
                  </a:extLst>
                </a:gridCol>
                <a:gridCol w="3017520">
                  <a:extLst>
                    <a:ext uri="{9D8B030D-6E8A-4147-A177-3AD203B41FA5}">
                      <a16:colId xmlns:a16="http://schemas.microsoft.com/office/drawing/2014/main" val="3363243341"/>
                    </a:ext>
                  </a:extLst>
                </a:gridCol>
                <a:gridCol w="3698240">
                  <a:extLst>
                    <a:ext uri="{9D8B030D-6E8A-4147-A177-3AD203B41FA5}">
                      <a16:colId xmlns:a16="http://schemas.microsoft.com/office/drawing/2014/main" val="1260763393"/>
                    </a:ext>
                  </a:extLst>
                </a:gridCol>
              </a:tblGrid>
              <a:tr h="723758">
                <a:tc>
                  <a:txBody>
                    <a:bodyPr/>
                    <a:lstStyle/>
                    <a:p>
                      <a:pPr algn="ctr"/>
                      <a:r>
                        <a:rPr lang="en-US" dirty="0">
                          <a:latin typeface="Times New Roman" pitchFamily="18" charset="0"/>
                          <a:cs typeface="Times New Roman" pitchFamily="18" charset="0"/>
                        </a:rPr>
                        <a:t>Manufacturing Bond</a:t>
                      </a:r>
                      <a:endParaRPr lang="x-none" dirty="0">
                        <a:latin typeface="Times New Roman" pitchFamily="18" charset="0"/>
                        <a:cs typeface="Times New Roman" pitchFamily="18" charset="0"/>
                      </a:endParaRPr>
                    </a:p>
                  </a:txBody>
                  <a:tcPr/>
                </a:tc>
                <a:tc>
                  <a:txBody>
                    <a:bodyPr/>
                    <a:lstStyle/>
                    <a:p>
                      <a:pPr algn="ctr"/>
                      <a:r>
                        <a:rPr lang="en-US" dirty="0">
                          <a:latin typeface="Times New Roman" pitchFamily="18" charset="0"/>
                          <a:cs typeface="Times New Roman" pitchFamily="18" charset="0"/>
                        </a:rPr>
                        <a:t>DTRE</a:t>
                      </a:r>
                      <a:endParaRPr lang="x-none" dirty="0">
                        <a:latin typeface="Times New Roman" pitchFamily="18" charset="0"/>
                        <a:cs typeface="Times New Roman" pitchFamily="18" charset="0"/>
                      </a:endParaRPr>
                    </a:p>
                  </a:txBody>
                  <a:tcPr/>
                </a:tc>
                <a:tc>
                  <a:txBody>
                    <a:bodyPr/>
                    <a:lstStyle/>
                    <a:p>
                      <a:pPr algn="ctr"/>
                      <a:r>
                        <a:rPr lang="en-US" dirty="0">
                          <a:latin typeface="Times New Roman" pitchFamily="18" charset="0"/>
                          <a:cs typeface="Times New Roman" pitchFamily="18" charset="0"/>
                        </a:rPr>
                        <a:t>EOU</a:t>
                      </a:r>
                      <a:endParaRPr lang="x-none"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EFS 2021</a:t>
                      </a:r>
                      <a:endParaRPr lang="x-none" dirty="0">
                        <a:latin typeface="Times New Roman" pitchFamily="18" charset="0"/>
                        <a:cs typeface="Times New Roman" pitchFamily="18" charset="0"/>
                      </a:endParaRPr>
                    </a:p>
                  </a:txBody>
                  <a:tcPr/>
                </a:tc>
                <a:extLst>
                  <a:ext uri="{0D108BD9-81ED-4DB2-BD59-A6C34878D82A}">
                    <a16:rowId xmlns:a16="http://schemas.microsoft.com/office/drawing/2014/main" val="3961817848"/>
                  </a:ext>
                </a:extLst>
              </a:tr>
              <a:tr h="4295649">
                <a:tc>
                  <a:txBody>
                    <a:bodyPr/>
                    <a:lstStyle/>
                    <a:p>
                      <a:r>
                        <a:rPr lang="en-US" sz="1800" kern="1200" dirty="0">
                          <a:solidFill>
                            <a:schemeClr val="dk1"/>
                          </a:solidFill>
                          <a:effectLst/>
                          <a:latin typeface="Times New Roman" pitchFamily="18" charset="0"/>
                          <a:ea typeface="+mn-ea"/>
                          <a:cs typeface="Times New Roman" pitchFamily="18" charset="0"/>
                        </a:rPr>
                        <a:t>60% export of total production</a:t>
                      </a:r>
                    </a:p>
                  </a:txBody>
                  <a:tcPr>
                    <a:solidFill>
                      <a:schemeClr val="bg1">
                        <a:lumMod val="85000"/>
                      </a:schemeClr>
                    </a:solidFill>
                  </a:tcPr>
                </a:tc>
                <a:tc>
                  <a:txBody>
                    <a:bodyPr/>
                    <a:lstStyle/>
                    <a:p>
                      <a:r>
                        <a:rPr lang="en-US" sz="1800" dirty="0">
                          <a:latin typeface="Times New Roman" pitchFamily="18" charset="0"/>
                          <a:cs typeface="Times New Roman" pitchFamily="18" charset="0"/>
                        </a:rPr>
                        <a:t>100%</a:t>
                      </a:r>
                    </a:p>
                    <a:p>
                      <a:endParaRPr lang="en-US" sz="1800" dirty="0">
                        <a:latin typeface="Times New Roman" pitchFamily="18" charset="0"/>
                        <a:cs typeface="Times New Roman" pitchFamily="18" charset="0"/>
                      </a:endParaRPr>
                    </a:p>
                    <a:p>
                      <a:r>
                        <a:rPr lang="en-US" sz="1800" dirty="0">
                          <a:latin typeface="Times New Roman" pitchFamily="18" charset="0"/>
                          <a:cs typeface="Times New Roman" pitchFamily="18" charset="0"/>
                        </a:rPr>
                        <a:t>Permission for domestic sale by Collector in case of reasons beyond control of exporter led to non export</a:t>
                      </a:r>
                      <a:endParaRPr lang="x-none" sz="1800" dirty="0">
                        <a:latin typeface="Times New Roman" pitchFamily="18" charset="0"/>
                        <a:cs typeface="Times New Roman" pitchFamily="18" charset="0"/>
                      </a:endParaRPr>
                    </a:p>
                  </a:txBody>
                  <a:tcPr>
                    <a:solidFill>
                      <a:schemeClr val="accent6">
                        <a:lumMod val="40000"/>
                        <a:lumOff val="60000"/>
                      </a:schemeClr>
                    </a:solidFill>
                  </a:tcPr>
                </a:tc>
                <a:tc>
                  <a:txBody>
                    <a:bodyPr/>
                    <a:lstStyle/>
                    <a:p>
                      <a:pPr marL="285750" lvl="1" indent="-285750">
                        <a:buFont typeface="Arial" panose="020B0604020202020204" pitchFamily="34" charset="0"/>
                        <a:buChar char="•"/>
                      </a:pPr>
                      <a:r>
                        <a:rPr lang="en-US" sz="1800" kern="1200" dirty="0">
                          <a:solidFill>
                            <a:schemeClr val="dk1"/>
                          </a:solidFill>
                          <a:effectLst/>
                          <a:latin typeface="Times New Roman" pitchFamily="18" charset="0"/>
                          <a:ea typeface="+mn-ea"/>
                          <a:cs typeface="Times New Roman" pitchFamily="18" charset="0"/>
                        </a:rPr>
                        <a:t>At least 80% of its production</a:t>
                      </a:r>
                    </a:p>
                    <a:p>
                      <a:pPr marL="285750" lvl="1" indent="-285750">
                        <a:buFont typeface="Arial" panose="020B0604020202020204" pitchFamily="34" charset="0"/>
                        <a:buChar char="•"/>
                      </a:pPr>
                      <a:r>
                        <a:rPr lang="en-US" sz="1800" kern="1200" dirty="0">
                          <a:solidFill>
                            <a:schemeClr val="dk1"/>
                          </a:solidFill>
                          <a:effectLst/>
                          <a:latin typeface="Times New Roman" pitchFamily="18" charset="0"/>
                          <a:ea typeface="+mn-ea"/>
                          <a:cs typeface="Times New Roman" pitchFamily="18" charset="0"/>
                        </a:rPr>
                        <a:t>50% of its production as an engineering unit for the first three years and after that 80% of its production</a:t>
                      </a:r>
                    </a:p>
                    <a:p>
                      <a:pPr marL="0" lvl="1" indent="0">
                        <a:buFont typeface="Arial" panose="020B0604020202020204" pitchFamily="34" charset="0"/>
                        <a:buNone/>
                      </a:pPr>
                      <a:endParaRPr lang="en-US" sz="1800" kern="1200" dirty="0">
                        <a:solidFill>
                          <a:schemeClr val="dk1"/>
                        </a:solidFill>
                        <a:effectLst/>
                        <a:latin typeface="Times New Roman" pitchFamily="18" charset="0"/>
                        <a:ea typeface="+mn-ea"/>
                        <a:cs typeface="Times New Roman" pitchFamily="18" charset="0"/>
                      </a:endParaRPr>
                    </a:p>
                  </a:txBody>
                  <a:tcPr>
                    <a:solidFill>
                      <a:schemeClr val="accent2">
                        <a:lumMod val="60000"/>
                        <a:lumOff val="40000"/>
                      </a:schemeClr>
                    </a:solidFill>
                  </a:tcPr>
                </a:tc>
                <a:tc>
                  <a:txBody>
                    <a:bodyPr/>
                    <a:lstStyle/>
                    <a:p>
                      <a:r>
                        <a:rPr lang="en-US" sz="1800" b="1" dirty="0" smtClean="0">
                          <a:latin typeface="Times New Roman" pitchFamily="18" charset="0"/>
                          <a:cs typeface="Times New Roman" pitchFamily="18" charset="0"/>
                        </a:rPr>
                        <a:t>NO </a:t>
                      </a:r>
                      <a:r>
                        <a:rPr lang="en-US" sz="1800" b="1" dirty="0">
                          <a:latin typeface="Times New Roman" pitchFamily="18" charset="0"/>
                          <a:cs typeface="Times New Roman" pitchFamily="18" charset="0"/>
                        </a:rPr>
                        <a:t>FIXED TARGET OF EXPORT</a:t>
                      </a:r>
                    </a:p>
                    <a:p>
                      <a:pPr>
                        <a:buFont typeface="Wingdings" pitchFamily="2" charset="2"/>
                        <a:buChar char="ü"/>
                      </a:pPr>
                      <a:r>
                        <a:rPr lang="en-US" sz="1800" b="0" dirty="0" smtClean="0">
                          <a:solidFill>
                            <a:schemeClr val="tx1"/>
                          </a:solidFill>
                          <a:latin typeface="Times New Roman" pitchFamily="18" charset="0"/>
                          <a:cs typeface="Times New Roman" pitchFamily="18" charset="0"/>
                        </a:rPr>
                        <a:t>Option</a:t>
                      </a:r>
                      <a:r>
                        <a:rPr lang="en-US" sz="1800" b="0" baseline="0" dirty="0" smtClean="0">
                          <a:solidFill>
                            <a:schemeClr val="tx1"/>
                          </a:solidFill>
                          <a:latin typeface="Times New Roman" pitchFamily="18" charset="0"/>
                          <a:cs typeface="Times New Roman" pitchFamily="18" charset="0"/>
                        </a:rPr>
                        <a:t> provided for local sale of finished goods </a:t>
                      </a:r>
                      <a:r>
                        <a:rPr lang="en-US" sz="1800" b="0" baseline="0" dirty="0" err="1" smtClean="0">
                          <a:solidFill>
                            <a:schemeClr val="tx1"/>
                          </a:solidFill>
                          <a:latin typeface="Times New Roman" pitchFamily="18" charset="0"/>
                          <a:cs typeface="Times New Roman" pitchFamily="18" charset="0"/>
                        </a:rPr>
                        <a:t>upto</a:t>
                      </a:r>
                      <a:r>
                        <a:rPr lang="en-US" sz="1800" b="0" baseline="0" dirty="0" smtClean="0">
                          <a:solidFill>
                            <a:schemeClr val="tx1"/>
                          </a:solidFill>
                          <a:latin typeface="Times New Roman" pitchFamily="18" charset="0"/>
                          <a:cs typeface="Times New Roman" pitchFamily="18" charset="0"/>
                        </a:rPr>
                        <a:t> 20% on payment of duty/taxes &amp; </a:t>
                      </a:r>
                    </a:p>
                    <a:p>
                      <a:pPr>
                        <a:buFont typeface="Wingdings" pitchFamily="2" charset="2"/>
                        <a:buChar char="ü"/>
                      </a:pPr>
                      <a:r>
                        <a:rPr lang="en-US" sz="1800" b="0" baseline="0" dirty="0" smtClean="0">
                          <a:solidFill>
                            <a:schemeClr val="tx1"/>
                          </a:solidFill>
                          <a:latin typeface="Times New Roman" pitchFamily="18" charset="0"/>
                          <a:cs typeface="Times New Roman" pitchFamily="18" charset="0"/>
                        </a:rPr>
                        <a:t>Above 20% on payment of duty/taxes &amp; surcharge</a:t>
                      </a:r>
                      <a:endParaRPr lang="en-US" sz="1800" b="0" dirty="0" smtClean="0">
                        <a:solidFill>
                          <a:schemeClr val="tx1"/>
                        </a:solidFill>
                        <a:latin typeface="Times New Roman" pitchFamily="18" charset="0"/>
                        <a:cs typeface="Times New Roman" pitchFamily="18" charset="0"/>
                      </a:endParaRPr>
                    </a:p>
                  </a:txBody>
                  <a:tcPr>
                    <a:solidFill>
                      <a:schemeClr val="accent5">
                        <a:lumMod val="40000"/>
                        <a:lumOff val="60000"/>
                      </a:schemeClr>
                    </a:solidFill>
                  </a:tcPr>
                </a:tc>
                <a:extLst>
                  <a:ext uri="{0D108BD9-81ED-4DB2-BD59-A6C34878D82A}">
                    <a16:rowId xmlns:a16="http://schemas.microsoft.com/office/drawing/2014/main" val="1112746192"/>
                  </a:ext>
                </a:extLst>
              </a:tr>
            </a:tbl>
          </a:graphicData>
        </a:graphic>
      </p:graphicFrame>
    </p:spTree>
    <p:extLst>
      <p:ext uri="{BB962C8B-B14F-4D97-AF65-F5344CB8AC3E}">
        <p14:creationId xmlns:p14="http://schemas.microsoft.com/office/powerpoint/2010/main" val="17632536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6AB85-D4D9-4F76-8689-FBD7CF9879BC}"/>
              </a:ext>
            </a:extLst>
          </p:cNvPr>
          <p:cNvSpPr>
            <a:spLocks noGrp="1"/>
          </p:cNvSpPr>
          <p:nvPr>
            <p:ph type="title"/>
          </p:nvPr>
        </p:nvSpPr>
        <p:spPr>
          <a:xfrm>
            <a:off x="111761" y="110182"/>
            <a:ext cx="11938000" cy="462709"/>
          </a:xfrm>
          <a:ln>
            <a:solidFill>
              <a:schemeClr val="accent1">
                <a:lumMod val="50000"/>
              </a:schemeClr>
            </a:solidFill>
          </a:ln>
        </p:spPr>
        <p:txBody>
          <a:bodyPr>
            <a:noAutofit/>
          </a:bodyPr>
          <a:lstStyle/>
          <a:p>
            <a:pPr algn="ctr"/>
            <a:r>
              <a:rPr lang="en-US" sz="3000" b="1" dirty="0">
                <a:latin typeface="Times New Roman" pitchFamily="18" charset="0"/>
                <a:cs typeface="Times New Roman" pitchFamily="18" charset="0"/>
              </a:rPr>
              <a:t>Security Under The New Scheme</a:t>
            </a:r>
            <a:endParaRPr lang="x-none" sz="3000" b="1" dirty="0">
              <a:latin typeface="Times New Roman" pitchFamily="18" charset="0"/>
              <a:cs typeface="Times New Roman" pitchFamily="18" charset="0"/>
            </a:endParaRPr>
          </a:p>
        </p:txBody>
      </p:sp>
      <p:graphicFrame>
        <p:nvGraphicFramePr>
          <p:cNvPr id="4" name="Table 4">
            <a:extLst>
              <a:ext uri="{FF2B5EF4-FFF2-40B4-BE49-F238E27FC236}">
                <a16:creationId xmlns:a16="http://schemas.microsoft.com/office/drawing/2014/main" id="{7ED842DD-CE25-4BB9-9E28-6BD06DBB44E2}"/>
              </a:ext>
            </a:extLst>
          </p:cNvPr>
          <p:cNvGraphicFramePr>
            <a:graphicFrameLocks noGrp="1"/>
          </p:cNvGraphicFramePr>
          <p:nvPr>
            <p:ph idx="1"/>
            <p:extLst>
              <p:ext uri="{D42A27DB-BD31-4B8C-83A1-F6EECF244321}">
                <p14:modId xmlns:p14="http://schemas.microsoft.com/office/powerpoint/2010/main" val="2289490860"/>
              </p:ext>
            </p:extLst>
          </p:nvPr>
        </p:nvGraphicFramePr>
        <p:xfrm>
          <a:off x="111769" y="572877"/>
          <a:ext cx="11938001" cy="6215799"/>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3167823827"/>
                    </a:ext>
                  </a:extLst>
                </a:gridCol>
                <a:gridCol w="2184400">
                  <a:extLst>
                    <a:ext uri="{9D8B030D-6E8A-4147-A177-3AD203B41FA5}">
                      <a16:colId xmlns:a16="http://schemas.microsoft.com/office/drawing/2014/main" val="47295098"/>
                    </a:ext>
                  </a:extLst>
                </a:gridCol>
                <a:gridCol w="2255520">
                  <a:extLst>
                    <a:ext uri="{9D8B030D-6E8A-4147-A177-3AD203B41FA5}">
                      <a16:colId xmlns:a16="http://schemas.microsoft.com/office/drawing/2014/main" val="3363243341"/>
                    </a:ext>
                  </a:extLst>
                </a:gridCol>
                <a:gridCol w="2164080">
                  <a:extLst>
                    <a:ext uri="{9D8B030D-6E8A-4147-A177-3AD203B41FA5}">
                      <a16:colId xmlns:a16="http://schemas.microsoft.com/office/drawing/2014/main" val="3099635958"/>
                    </a:ext>
                  </a:extLst>
                </a:gridCol>
                <a:gridCol w="2343097">
                  <a:extLst>
                    <a:ext uri="{9D8B030D-6E8A-4147-A177-3AD203B41FA5}">
                      <a16:colId xmlns:a16="http://schemas.microsoft.com/office/drawing/2014/main" val="4088498370"/>
                    </a:ext>
                  </a:extLst>
                </a:gridCol>
                <a:gridCol w="1344984">
                  <a:extLst>
                    <a:ext uri="{9D8B030D-6E8A-4147-A177-3AD203B41FA5}">
                      <a16:colId xmlns:a16="http://schemas.microsoft.com/office/drawing/2014/main" val="4009567661"/>
                    </a:ext>
                  </a:extLst>
                </a:gridCol>
              </a:tblGrid>
              <a:tr h="445935">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700" b="1" u="none" kern="1200" dirty="0">
                          <a:solidFill>
                            <a:schemeClr val="bg1"/>
                          </a:solidFill>
                          <a:effectLst/>
                          <a:latin typeface="Times New Roman" pitchFamily="18" charset="0"/>
                          <a:ea typeface="+mn-ea"/>
                          <a:cs typeface="Times New Roman" pitchFamily="18" charset="0"/>
                        </a:rPr>
                        <a:t>Performance Based</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u="none" kern="1200" dirty="0">
                        <a:solidFill>
                          <a:schemeClr val="bg1"/>
                        </a:solidFill>
                        <a:effectLst/>
                        <a:latin typeface="+mn-lt"/>
                        <a:ea typeface="+mn-ea"/>
                        <a:cs typeface="+mn-cs"/>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u="none" kern="1200" dirty="0">
                        <a:solidFill>
                          <a:schemeClr val="bg1"/>
                        </a:solidFill>
                        <a:effectLst/>
                        <a:latin typeface="+mn-lt"/>
                        <a:ea typeface="+mn-ea"/>
                        <a:cs typeface="+mn-cs"/>
                      </a:endParaRPr>
                    </a:p>
                  </a:txBody>
                  <a:tcPr/>
                </a:tc>
                <a:tc hMerge="1">
                  <a:txBody>
                    <a:bodyPr/>
                    <a:lstStyle/>
                    <a:p>
                      <a:endParaRPr lang="x-none"/>
                    </a:p>
                  </a:txBody>
                  <a:tcPr/>
                </a:tc>
                <a:tc hMerge="1">
                  <a:txBody>
                    <a:bodyPr/>
                    <a:lstStyle/>
                    <a:p>
                      <a:endParaRPr lang="x-none"/>
                    </a:p>
                  </a:txBody>
                  <a:tcPr/>
                </a:tc>
                <a:tc rowSpan="2">
                  <a:txBody>
                    <a:bodyPr/>
                    <a:lstStyle/>
                    <a:p>
                      <a:pPr algn="ctr"/>
                      <a:r>
                        <a:rPr lang="en-US" sz="1700" b="0" u="none" dirty="0">
                          <a:solidFill>
                            <a:schemeClr val="bg1"/>
                          </a:solidFill>
                          <a:latin typeface="Times New Roman" pitchFamily="18" charset="0"/>
                          <a:cs typeface="Times New Roman" pitchFamily="18" charset="0"/>
                        </a:rPr>
                        <a:t>Contract Based</a:t>
                      </a:r>
                      <a:endParaRPr lang="x-none" sz="1700" b="0" u="none" dirty="0">
                        <a:solidFill>
                          <a:schemeClr val="bg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1247247"/>
                  </a:ext>
                </a:extLst>
              </a:tr>
              <a:tr h="14269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700" b="1" u="none" kern="1200" dirty="0">
                          <a:solidFill>
                            <a:schemeClr val="tx1"/>
                          </a:solidFill>
                          <a:effectLst/>
                          <a:latin typeface="Times New Roman" pitchFamily="18" charset="0"/>
                          <a:ea typeface="+mn-ea"/>
                          <a:cs typeface="Times New Roman" pitchFamily="18" charset="0"/>
                        </a:rPr>
                        <a:t>Category A Manufacturers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700" b="1" u="none" kern="1200" dirty="0">
                          <a:solidFill>
                            <a:schemeClr val="tx1"/>
                          </a:solidFill>
                          <a:effectLst/>
                          <a:latin typeface="Times New Roman" pitchFamily="18" charset="0"/>
                          <a:ea typeface="+mn-ea"/>
                          <a:cs typeface="Times New Roman" pitchFamily="18" charset="0"/>
                        </a:rPr>
                        <a:t>Category B-1 Manufacturers with 3-year export history</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700" b="1" u="none" kern="1200" dirty="0">
                        <a:solidFill>
                          <a:schemeClr val="tx1"/>
                        </a:solidFill>
                        <a:effectLst/>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700" b="1" u="none" kern="1200" dirty="0">
                          <a:solidFill>
                            <a:schemeClr val="tx1"/>
                          </a:solidFill>
                          <a:effectLst/>
                          <a:latin typeface="Times New Roman" pitchFamily="18" charset="0"/>
                          <a:ea typeface="+mn-ea"/>
                          <a:cs typeface="Times New Roman" pitchFamily="18" charset="0"/>
                        </a:rPr>
                        <a:t>Category B-2 Manufacturers with less than 3-year export history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700" b="1" u="none" kern="1200" dirty="0">
                          <a:solidFill>
                            <a:schemeClr val="tx1"/>
                          </a:solidFill>
                          <a:effectLst/>
                          <a:latin typeface="Times New Roman" pitchFamily="18" charset="0"/>
                          <a:ea typeface="+mn-ea"/>
                          <a:cs typeface="Times New Roman" pitchFamily="18" charset="0"/>
                        </a:rPr>
                        <a:t>Category C-1</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700" b="1" u="none" dirty="0">
                          <a:solidFill>
                            <a:schemeClr val="tx1"/>
                          </a:solidFill>
                          <a:latin typeface="Times New Roman" pitchFamily="18" charset="0"/>
                          <a:cs typeface="Times New Roman" pitchFamily="18" charset="0"/>
                        </a:rPr>
                        <a:t>Indirect manufacturer/ </a:t>
                      </a:r>
                      <a:r>
                        <a:rPr lang="en-US" sz="1700" b="1" u="none" kern="1200" dirty="0">
                          <a:solidFill>
                            <a:schemeClr val="tx1"/>
                          </a:solidFill>
                          <a:effectLst/>
                          <a:latin typeface="Times New Roman" pitchFamily="18" charset="0"/>
                          <a:ea typeface="+mn-ea"/>
                          <a:cs typeface="Times New Roman" pitchFamily="18" charset="0"/>
                        </a:rPr>
                        <a:t>Commercial Exporters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700" b="1" u="none" kern="1200" dirty="0">
                          <a:solidFill>
                            <a:schemeClr val="tx1"/>
                          </a:solidFill>
                          <a:effectLst/>
                          <a:latin typeface="Times New Roman" pitchFamily="18" charset="0"/>
                          <a:ea typeface="+mn-ea"/>
                          <a:cs typeface="Times New Roman" pitchFamily="18" charset="0"/>
                        </a:rPr>
                        <a:t>Category C-2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700" b="1" u="none" dirty="0">
                          <a:solidFill>
                            <a:schemeClr val="tx1"/>
                          </a:solidFill>
                          <a:latin typeface="Times New Roman" pitchFamily="18" charset="0"/>
                          <a:cs typeface="Times New Roman" pitchFamily="18" charset="0"/>
                        </a:rPr>
                        <a:t>Indirect manufacturer/ </a:t>
                      </a:r>
                      <a:r>
                        <a:rPr lang="en-US" sz="1700" b="1" u="none" kern="1200" dirty="0">
                          <a:solidFill>
                            <a:schemeClr val="tx1"/>
                          </a:solidFill>
                          <a:effectLst/>
                          <a:latin typeface="Times New Roman" pitchFamily="18" charset="0"/>
                          <a:ea typeface="+mn-ea"/>
                          <a:cs typeface="Times New Roman" pitchFamily="18" charset="0"/>
                        </a:rPr>
                        <a:t>Commercial Exporters</a:t>
                      </a:r>
                      <a:endParaRPr lang="x-none" sz="1700" b="1" u="none"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endParaRPr lang="x-none" b="0" u="sng" dirty="0">
                        <a:solidFill>
                          <a:schemeClr val="bg1"/>
                        </a:solidFill>
                      </a:endParaRPr>
                    </a:p>
                  </a:txBody>
                  <a:tcPr/>
                </a:tc>
                <a:extLst>
                  <a:ext uri="{0D108BD9-81ED-4DB2-BD59-A6C34878D82A}">
                    <a16:rowId xmlns:a16="http://schemas.microsoft.com/office/drawing/2014/main" val="3961817848"/>
                  </a:ext>
                </a:extLst>
              </a:tr>
              <a:tr h="62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700" b="1" u="none" kern="1200" dirty="0">
                          <a:solidFill>
                            <a:schemeClr val="tx1"/>
                          </a:solidFill>
                          <a:effectLst/>
                          <a:latin typeface="Times New Roman" pitchFamily="18" charset="0"/>
                          <a:ea typeface="+mn-ea"/>
                          <a:cs typeface="Times New Roman" pitchFamily="18" charset="0"/>
                        </a:rPr>
                        <a:t>(Above 60% exports)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700" b="1" u="none" kern="1200" dirty="0">
                          <a:solidFill>
                            <a:schemeClr val="tx1"/>
                          </a:solidFill>
                          <a:effectLst/>
                          <a:latin typeface="Times New Roman" pitchFamily="18" charset="0"/>
                          <a:ea typeface="+mn-ea"/>
                          <a:cs typeface="Times New Roman" pitchFamily="18" charset="0"/>
                        </a:rPr>
                        <a:t>(Below 60% exports) Not targeted before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u="none" kern="1200" dirty="0">
                        <a:solidFill>
                          <a:schemeClr val="tx1"/>
                        </a:solidFill>
                        <a:effectLst/>
                        <a:latin typeface="+mn-lt"/>
                        <a:ea typeface="+mn-ea"/>
                        <a:cs typeface="+mn-cs"/>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700" b="1" u="none" kern="1200" dirty="0">
                          <a:solidFill>
                            <a:schemeClr val="tx1"/>
                          </a:solidFill>
                          <a:effectLst/>
                          <a:latin typeface="Times New Roman" pitchFamily="18" charset="0"/>
                          <a:ea typeface="+mn-ea"/>
                          <a:cs typeface="Times New Roman" pitchFamily="18" charset="0"/>
                        </a:rPr>
                        <a:t>(3 yr. History)</a:t>
                      </a:r>
                      <a:endParaRPr lang="x-none" sz="1700" b="1" u="none" dirty="0">
                        <a:solidFill>
                          <a:schemeClr val="tx1"/>
                        </a:solidFill>
                        <a:latin typeface="Times New Roman" pitchFamily="18" charset="0"/>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x-none" sz="1700" b="1" u="none"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u="none" kern="1200" dirty="0">
                          <a:solidFill>
                            <a:schemeClr val="tx1"/>
                          </a:solidFill>
                          <a:effectLst/>
                          <a:latin typeface="Times New Roman" pitchFamily="18" charset="0"/>
                          <a:ea typeface="+mn-ea"/>
                          <a:cs typeface="Times New Roman" pitchFamily="18" charset="0"/>
                        </a:rPr>
                        <a:t>(Less than 3 yr. history)</a:t>
                      </a:r>
                      <a:endParaRPr lang="x-none" sz="1700" b="1" u="none"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endParaRPr lang="x-none" sz="1700" b="0" u="none" dirty="0">
                        <a:solidFill>
                          <a:schemeClr val="bg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4161395379"/>
                  </a:ext>
                </a:extLst>
              </a:tr>
              <a:tr h="3677716">
                <a:tc>
                  <a:txBody>
                    <a:bodyPr/>
                    <a:lstStyle/>
                    <a:p>
                      <a:pPr marL="285750" lvl="0" indent="-285750">
                        <a:buFont typeface="Arial" panose="020B0604020202020204" pitchFamily="34" charset="0"/>
                        <a:buChar char="•"/>
                      </a:pPr>
                      <a:r>
                        <a:rPr lang="en-US" sz="1700" kern="1200" dirty="0">
                          <a:solidFill>
                            <a:schemeClr val="dk1"/>
                          </a:solidFill>
                          <a:effectLst/>
                          <a:latin typeface="Times New Roman" pitchFamily="18" charset="0"/>
                          <a:ea typeface="+mn-ea"/>
                          <a:cs typeface="Times New Roman" pitchFamily="18" charset="0"/>
                        </a:rPr>
                        <a:t>Indemnity bond and PDC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111125" lvl="0" indent="-111125">
                        <a:buFont typeface="Arial" panose="020B0604020202020204" pitchFamily="34" charset="0"/>
                        <a:buChar char="•"/>
                      </a:pPr>
                      <a:r>
                        <a:rPr lang="en-US" sz="1700" u="sng" kern="1200" dirty="0">
                          <a:solidFill>
                            <a:schemeClr val="dk1"/>
                          </a:solidFill>
                          <a:effectLst/>
                          <a:latin typeface="Times New Roman" pitchFamily="18" charset="0"/>
                          <a:ea typeface="+mn-ea"/>
                          <a:cs typeface="Times New Roman" pitchFamily="18" charset="0"/>
                        </a:rPr>
                        <a:t>Indemnity bond &amp; PDC </a:t>
                      </a:r>
                      <a:r>
                        <a:rPr lang="en-US" sz="1700" kern="1200" dirty="0">
                          <a:solidFill>
                            <a:schemeClr val="dk1"/>
                          </a:solidFill>
                          <a:effectLst/>
                          <a:latin typeface="Times New Roman" pitchFamily="18" charset="0"/>
                          <a:ea typeface="+mn-ea"/>
                          <a:cs typeface="Times New Roman" pitchFamily="18" charset="0"/>
                        </a:rPr>
                        <a:t>for manufacturer cum exporters with  self-owned manufacturing facility </a:t>
                      </a:r>
                    </a:p>
                    <a:p>
                      <a:pPr marL="111125" lvl="0" indent="-111125">
                        <a:buFont typeface="Arial" panose="020B0604020202020204" pitchFamily="34" charset="0"/>
                        <a:buChar char="•"/>
                      </a:pPr>
                      <a:endParaRPr lang="en-US" sz="1700" kern="1200" dirty="0">
                        <a:solidFill>
                          <a:schemeClr val="dk1"/>
                        </a:solidFill>
                        <a:effectLst/>
                        <a:latin typeface="Times New Roman" pitchFamily="18" charset="0"/>
                        <a:ea typeface="+mn-ea"/>
                        <a:cs typeface="Times New Roman" pitchFamily="18" charset="0"/>
                      </a:endParaRPr>
                    </a:p>
                    <a:p>
                      <a:pPr marL="111125" lvl="0" indent="-111125">
                        <a:buFont typeface="Arial" panose="020B0604020202020204" pitchFamily="34" charset="0"/>
                        <a:buChar char="•"/>
                      </a:pPr>
                      <a:r>
                        <a:rPr lang="en-US" sz="1700" u="sng" kern="1200" dirty="0">
                          <a:solidFill>
                            <a:schemeClr val="dk1"/>
                          </a:solidFill>
                          <a:effectLst/>
                          <a:latin typeface="Times New Roman" pitchFamily="18" charset="0"/>
                          <a:ea typeface="+mn-ea"/>
                          <a:cs typeface="Times New Roman" pitchFamily="18" charset="0"/>
                        </a:rPr>
                        <a:t>Revolving Insurance Guarantee </a:t>
                      </a:r>
                      <a:r>
                        <a:rPr lang="en-US" sz="1700" kern="1200" dirty="0">
                          <a:solidFill>
                            <a:schemeClr val="dk1"/>
                          </a:solidFill>
                          <a:effectLst/>
                          <a:latin typeface="Times New Roman" pitchFamily="18" charset="0"/>
                          <a:ea typeface="+mn-ea"/>
                          <a:cs typeface="Times New Roman" pitchFamily="18" charset="0"/>
                        </a:rPr>
                        <a:t>for Manufacturer cum exporters with a rented  facility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111125" lvl="0" indent="-111125">
                        <a:buFont typeface="Arial" panose="020B0604020202020204" pitchFamily="34" charset="0"/>
                        <a:buChar char="•"/>
                      </a:pPr>
                      <a:r>
                        <a:rPr lang="en-US" sz="1700" u="sng" kern="1200" dirty="0">
                          <a:solidFill>
                            <a:schemeClr val="dk1"/>
                          </a:solidFill>
                          <a:effectLst/>
                          <a:latin typeface="Times New Roman" pitchFamily="18" charset="0"/>
                          <a:ea typeface="+mn-ea"/>
                          <a:cs typeface="Times New Roman" pitchFamily="18" charset="0"/>
                        </a:rPr>
                        <a:t>Revolving Insurance Guarantee </a:t>
                      </a:r>
                      <a:r>
                        <a:rPr lang="en-US" sz="1700" kern="1200" dirty="0">
                          <a:solidFill>
                            <a:schemeClr val="dk1"/>
                          </a:solidFill>
                          <a:effectLst/>
                          <a:latin typeface="Times New Roman" pitchFamily="18" charset="0"/>
                          <a:ea typeface="+mn-ea"/>
                          <a:cs typeface="Times New Roman" pitchFamily="18" charset="0"/>
                        </a:rPr>
                        <a:t>for manufacturers with self-owned manufacturing facility, </a:t>
                      </a:r>
                    </a:p>
                    <a:p>
                      <a:pPr marL="111125" lvl="0" indent="-111125">
                        <a:buFont typeface="Arial" panose="020B0604020202020204" pitchFamily="34" charset="0"/>
                        <a:buChar char="•"/>
                      </a:pPr>
                      <a:endParaRPr lang="en-US" sz="1700" kern="1200" dirty="0">
                        <a:solidFill>
                          <a:schemeClr val="dk1"/>
                        </a:solidFill>
                        <a:effectLst/>
                        <a:latin typeface="Times New Roman" pitchFamily="18" charset="0"/>
                        <a:ea typeface="+mn-ea"/>
                        <a:cs typeface="Times New Roman" pitchFamily="18" charset="0"/>
                      </a:endParaRPr>
                    </a:p>
                    <a:p>
                      <a:pPr marL="111125" lvl="0" indent="-111125">
                        <a:buFont typeface="Arial" panose="020B0604020202020204" pitchFamily="34" charset="0"/>
                        <a:buChar char="•"/>
                      </a:pPr>
                      <a:r>
                        <a:rPr lang="en-US" sz="1700" u="sng" kern="1200" dirty="0">
                          <a:solidFill>
                            <a:schemeClr val="dk1"/>
                          </a:solidFill>
                          <a:effectLst/>
                          <a:latin typeface="Times New Roman" pitchFamily="18" charset="0"/>
                          <a:ea typeface="+mn-ea"/>
                          <a:cs typeface="Times New Roman" pitchFamily="18" charset="0"/>
                        </a:rPr>
                        <a:t>Revolving Bank Guarantee </a:t>
                      </a:r>
                      <a:r>
                        <a:rPr lang="en-US" sz="1700" kern="1200" dirty="0">
                          <a:solidFill>
                            <a:schemeClr val="dk1"/>
                          </a:solidFill>
                          <a:effectLst/>
                          <a:latin typeface="Times New Roman" pitchFamily="18" charset="0"/>
                          <a:ea typeface="+mn-ea"/>
                          <a:cs typeface="Times New Roman" pitchFamily="18" charset="0"/>
                        </a:rPr>
                        <a:t>for Manufacturers with rented production facility till three years benchmark</a:t>
                      </a:r>
                      <a:endParaRPr lang="en-US" sz="1700" b="1" kern="1200" dirty="0">
                        <a:solidFill>
                          <a:schemeClr val="dk1"/>
                        </a:solidFill>
                        <a:effectLst/>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111125" marR="0" lvl="0" indent="-1111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u="sng" kern="1200" dirty="0">
                          <a:solidFill>
                            <a:schemeClr val="dk1"/>
                          </a:solidFill>
                          <a:effectLst/>
                          <a:latin typeface="Times New Roman" pitchFamily="18" charset="0"/>
                          <a:ea typeface="+mn-ea"/>
                          <a:cs typeface="Times New Roman" pitchFamily="18" charset="0"/>
                        </a:rPr>
                        <a:t>Indemnity Bond and PDC </a:t>
                      </a:r>
                      <a:r>
                        <a:rPr lang="en-US" sz="1700" kern="1200" dirty="0">
                          <a:solidFill>
                            <a:schemeClr val="dk1"/>
                          </a:solidFill>
                          <a:effectLst/>
                          <a:latin typeface="Times New Roman" pitchFamily="18" charset="0"/>
                          <a:ea typeface="+mn-ea"/>
                          <a:cs typeface="Times New Roman" pitchFamily="18" charset="0"/>
                        </a:rPr>
                        <a:t>for manufacturers with self-owned manufacturing facility, </a:t>
                      </a:r>
                    </a:p>
                    <a:p>
                      <a:pPr marL="111125" marR="0" lvl="0" indent="-1111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700" kern="1200" dirty="0">
                        <a:solidFill>
                          <a:schemeClr val="dk1"/>
                        </a:solidFill>
                        <a:effectLst/>
                        <a:latin typeface="Times New Roman" pitchFamily="18" charset="0"/>
                        <a:ea typeface="+mn-ea"/>
                        <a:cs typeface="Times New Roman" pitchFamily="18" charset="0"/>
                      </a:endParaRPr>
                    </a:p>
                    <a:p>
                      <a:pPr marL="111125" marR="0" lvl="0" indent="-1111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b="0" u="sng" kern="1200" dirty="0">
                          <a:solidFill>
                            <a:schemeClr val="dk1"/>
                          </a:solidFill>
                          <a:effectLst/>
                          <a:latin typeface="Times New Roman" pitchFamily="18" charset="0"/>
                          <a:ea typeface="+mn-ea"/>
                          <a:cs typeface="Times New Roman" pitchFamily="18" charset="0"/>
                        </a:rPr>
                        <a:t>Revolving Insurance Guarantee </a:t>
                      </a:r>
                      <a:r>
                        <a:rPr lang="en-US" sz="1700" kern="1200" dirty="0">
                          <a:solidFill>
                            <a:schemeClr val="dk1"/>
                          </a:solidFill>
                          <a:effectLst/>
                          <a:latin typeface="Times New Roman" pitchFamily="18" charset="0"/>
                          <a:ea typeface="+mn-ea"/>
                          <a:cs typeface="Times New Roman" pitchFamily="18" charset="0"/>
                        </a:rPr>
                        <a:t>for Manufacturers with rented production facility &amp; Commercial Exporters</a:t>
                      </a:r>
                      <a:endParaRPr lang="en-US" sz="1700" b="1" kern="1200" dirty="0">
                        <a:solidFill>
                          <a:schemeClr val="tx1"/>
                        </a:solidFill>
                        <a:effectLst/>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111125" lvl="0" indent="-111125" algn="just">
                        <a:buFont typeface="Arial" panose="020B0604020202020204" pitchFamily="34" charset="0"/>
                        <a:buChar char="•"/>
                      </a:pPr>
                      <a:r>
                        <a:rPr lang="en-US" sz="1700" u="sng" kern="1200" dirty="0">
                          <a:solidFill>
                            <a:schemeClr val="dk1"/>
                          </a:solidFill>
                          <a:effectLst/>
                          <a:latin typeface="Times New Roman" pitchFamily="18" charset="0"/>
                          <a:ea typeface="+mn-ea"/>
                          <a:cs typeface="Times New Roman" pitchFamily="18" charset="0"/>
                        </a:rPr>
                        <a:t>Revolving Insurance Guarantee </a:t>
                      </a:r>
                      <a:r>
                        <a:rPr lang="en-US" sz="1700" kern="1200" dirty="0">
                          <a:solidFill>
                            <a:schemeClr val="dk1"/>
                          </a:solidFill>
                          <a:effectLst/>
                          <a:latin typeface="Times New Roman" pitchFamily="18" charset="0"/>
                          <a:ea typeface="+mn-ea"/>
                          <a:cs typeface="Times New Roman" pitchFamily="18" charset="0"/>
                        </a:rPr>
                        <a:t>for manufacturers with a self-owned facility </a:t>
                      </a:r>
                    </a:p>
                    <a:p>
                      <a:pPr marL="111125" lvl="0" indent="-111125" algn="just">
                        <a:buFont typeface="Arial" panose="020B0604020202020204" pitchFamily="34" charset="0"/>
                        <a:buChar char="•"/>
                      </a:pPr>
                      <a:endParaRPr lang="en-US" sz="1700" kern="1200" dirty="0">
                        <a:solidFill>
                          <a:schemeClr val="dk1"/>
                        </a:solidFill>
                        <a:effectLst/>
                        <a:latin typeface="Times New Roman" pitchFamily="18" charset="0"/>
                        <a:ea typeface="+mn-ea"/>
                        <a:cs typeface="Times New Roman" pitchFamily="18" charset="0"/>
                      </a:endParaRPr>
                    </a:p>
                    <a:p>
                      <a:pPr marL="111125" lvl="0" indent="-111125" algn="just">
                        <a:buFont typeface="Arial" panose="020B0604020202020204" pitchFamily="34" charset="0"/>
                        <a:buChar char="•"/>
                      </a:pPr>
                      <a:r>
                        <a:rPr lang="en-US" sz="1700" u="sng" kern="1200" dirty="0">
                          <a:solidFill>
                            <a:schemeClr val="dk1"/>
                          </a:solidFill>
                          <a:effectLst/>
                          <a:latin typeface="Times New Roman" pitchFamily="18" charset="0"/>
                          <a:ea typeface="+mn-ea"/>
                          <a:cs typeface="Times New Roman" pitchFamily="18" charset="0"/>
                        </a:rPr>
                        <a:t>Revolving Bank Guarantee </a:t>
                      </a:r>
                      <a:r>
                        <a:rPr lang="en-US" sz="1700" kern="1200" dirty="0">
                          <a:solidFill>
                            <a:schemeClr val="dk1"/>
                          </a:solidFill>
                          <a:effectLst/>
                          <a:latin typeface="Times New Roman" pitchFamily="18" charset="0"/>
                          <a:ea typeface="+mn-ea"/>
                          <a:cs typeface="Times New Roman" pitchFamily="18" charset="0"/>
                        </a:rPr>
                        <a:t>for Manufacturers with rented production facility or commercial exporters till three years benchmark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173038" lvl="0" indent="-173038">
                        <a:buFont typeface="Arial" panose="020B0604020202020204" pitchFamily="34" charset="0"/>
                        <a:buChar char="•"/>
                      </a:pPr>
                      <a:r>
                        <a:rPr lang="en-US" sz="1700" kern="1200" dirty="0">
                          <a:solidFill>
                            <a:schemeClr val="tx1"/>
                          </a:solidFill>
                          <a:effectLst/>
                          <a:latin typeface="Times New Roman" pitchFamily="18" charset="0"/>
                          <a:ea typeface="+mn-ea"/>
                          <a:cs typeface="Times New Roman" pitchFamily="18" charset="0"/>
                        </a:rPr>
                        <a:t>Security according to category of the exporter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112746192"/>
                  </a:ext>
                </a:extLst>
              </a:tr>
            </a:tbl>
          </a:graphicData>
        </a:graphic>
      </p:graphicFrame>
    </p:spTree>
    <p:extLst>
      <p:ext uri="{BB962C8B-B14F-4D97-AF65-F5344CB8AC3E}">
        <p14:creationId xmlns:p14="http://schemas.microsoft.com/office/powerpoint/2010/main" val="15471434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E709C-8B1D-4803-91F3-9A632C5F3485}"/>
              </a:ext>
            </a:extLst>
          </p:cNvPr>
          <p:cNvSpPr>
            <a:spLocks noGrp="1"/>
          </p:cNvSpPr>
          <p:nvPr>
            <p:ph type="title"/>
          </p:nvPr>
        </p:nvSpPr>
        <p:spPr>
          <a:xfrm>
            <a:off x="965197" y="162255"/>
            <a:ext cx="10622283" cy="901815"/>
          </a:xfrm>
          <a:ln>
            <a:solidFill>
              <a:schemeClr val="accent1">
                <a:lumMod val="50000"/>
              </a:schemeClr>
            </a:solidFill>
          </a:ln>
        </p:spPr>
        <p:txBody>
          <a:bodyPr>
            <a:normAutofit/>
          </a:bodyPr>
          <a:lstStyle/>
          <a:p>
            <a:pPr algn="ctr"/>
            <a:r>
              <a:rPr lang="en-US" sz="3000" b="1" dirty="0">
                <a:latin typeface="Times New Roman" pitchFamily="18" charset="0"/>
                <a:cs typeface="Times New Roman" pitchFamily="18" charset="0"/>
              </a:rPr>
              <a:t>Utilization/Authorization Period</a:t>
            </a:r>
            <a:endParaRPr lang="x-none" sz="3000" b="1" dirty="0">
              <a:latin typeface="Times New Roman" pitchFamily="18" charset="0"/>
              <a:cs typeface="Times New Roman" pitchFamily="18" charset="0"/>
            </a:endParaRPr>
          </a:p>
        </p:txBody>
      </p:sp>
      <p:graphicFrame>
        <p:nvGraphicFramePr>
          <p:cNvPr id="4" name="Content Placeholder 3">
            <a:extLst>
              <a:ext uri="{FF2B5EF4-FFF2-40B4-BE49-F238E27FC236}">
                <a16:creationId xmlns:a16="http://schemas.microsoft.com/office/drawing/2014/main" id="{BEACF67D-5C15-41FE-913F-7D8136F0ECAF}"/>
              </a:ext>
            </a:extLst>
          </p:cNvPr>
          <p:cNvGraphicFramePr>
            <a:graphicFrameLocks noGrp="1"/>
          </p:cNvGraphicFramePr>
          <p:nvPr>
            <p:ph idx="1"/>
            <p:extLst>
              <p:ext uri="{D42A27DB-BD31-4B8C-83A1-F6EECF244321}">
                <p14:modId xmlns:p14="http://schemas.microsoft.com/office/powerpoint/2010/main" val="478849071"/>
              </p:ext>
            </p:extLst>
          </p:nvPr>
        </p:nvGraphicFramePr>
        <p:xfrm>
          <a:off x="933669" y="1546859"/>
          <a:ext cx="10622282" cy="3792968"/>
        </p:xfrm>
        <a:graphic>
          <a:graphicData uri="http://schemas.openxmlformats.org/drawingml/2006/table">
            <a:tbl>
              <a:tblPr firstRow="1" firstCol="1" bandRow="1">
                <a:tableStyleId>{5940675A-B579-460E-94D1-54222C63F5DA}</a:tableStyleId>
              </a:tblPr>
              <a:tblGrid>
                <a:gridCol w="5953819">
                  <a:extLst>
                    <a:ext uri="{9D8B030D-6E8A-4147-A177-3AD203B41FA5}">
                      <a16:colId xmlns:a16="http://schemas.microsoft.com/office/drawing/2014/main" val="780707203"/>
                    </a:ext>
                  </a:extLst>
                </a:gridCol>
                <a:gridCol w="4668463">
                  <a:extLst>
                    <a:ext uri="{9D8B030D-6E8A-4147-A177-3AD203B41FA5}">
                      <a16:colId xmlns:a16="http://schemas.microsoft.com/office/drawing/2014/main" val="229189475"/>
                    </a:ext>
                  </a:extLst>
                </a:gridCol>
              </a:tblGrid>
              <a:tr h="418916">
                <a:tc>
                  <a:txBody>
                    <a:bodyPr/>
                    <a:lstStyle/>
                    <a:p>
                      <a:pPr marL="0" marR="25400" algn="ctr">
                        <a:lnSpc>
                          <a:spcPct val="107000"/>
                        </a:lnSpc>
                        <a:spcBef>
                          <a:spcPts val="5"/>
                        </a:spcBef>
                        <a:spcAft>
                          <a:spcPts val="0"/>
                        </a:spcAft>
                        <a:tabLst>
                          <a:tab pos="1214755" algn="l"/>
                        </a:tabLst>
                      </a:pPr>
                      <a:r>
                        <a:rPr lang="en-US" sz="1800" b="1" dirty="0">
                          <a:effectLst/>
                          <a:latin typeface="Times New Roman" pitchFamily="18" charset="0"/>
                          <a:cs typeface="Times New Roman" pitchFamily="18" charset="0"/>
                        </a:rPr>
                        <a:t>Category </a:t>
                      </a:r>
                      <a:endParaRPr lang="en-US" sz="1800" b="1" dirty="0">
                        <a:effectLst/>
                        <a:latin typeface="Times New Roman" pitchFamily="18" charset="0"/>
                        <a:ea typeface="Calibri" panose="020F0502020204030204" pitchFamily="34" charset="0"/>
                        <a:cs typeface="Times New Roman" pitchFamily="18" charset="0"/>
                      </a:endParaRPr>
                    </a:p>
                  </a:txBody>
                  <a:tcPr marL="68580" marR="68580" marT="0" marB="0">
                    <a:solidFill>
                      <a:schemeClr val="accent1">
                        <a:lumMod val="60000"/>
                        <a:lumOff val="40000"/>
                      </a:schemeClr>
                    </a:solidFill>
                  </a:tcPr>
                </a:tc>
                <a:tc>
                  <a:txBody>
                    <a:bodyPr/>
                    <a:lstStyle/>
                    <a:p>
                      <a:pPr marL="0" marR="25400" algn="ctr">
                        <a:lnSpc>
                          <a:spcPct val="107000"/>
                        </a:lnSpc>
                        <a:spcBef>
                          <a:spcPts val="5"/>
                        </a:spcBef>
                        <a:spcAft>
                          <a:spcPts val="0"/>
                        </a:spcAft>
                        <a:tabLst>
                          <a:tab pos="1214755" algn="l"/>
                        </a:tabLst>
                      </a:pPr>
                      <a:r>
                        <a:rPr lang="en-US" sz="1800" b="1" dirty="0">
                          <a:effectLst/>
                          <a:latin typeface="Times New Roman" pitchFamily="18" charset="0"/>
                          <a:cs typeface="Times New Roman" pitchFamily="18" charset="0"/>
                        </a:rPr>
                        <a:t>Utilization/Authorization Period</a:t>
                      </a:r>
                      <a:endParaRPr lang="en-US" sz="1800" b="1" dirty="0">
                        <a:effectLst/>
                        <a:latin typeface="Times New Roman" pitchFamily="18" charset="0"/>
                        <a:ea typeface="Calibri" panose="020F0502020204030204" pitchFamily="34" charset="0"/>
                        <a:cs typeface="Times New Roman"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val="526083707"/>
                  </a:ext>
                </a:extLst>
              </a:tr>
              <a:tr h="604326">
                <a:tc>
                  <a:txBody>
                    <a:bodyPr/>
                    <a:lstStyle/>
                    <a:p>
                      <a:pPr marL="0" marR="25400" algn="ctr">
                        <a:lnSpc>
                          <a:spcPct val="100000"/>
                        </a:lnSpc>
                        <a:spcBef>
                          <a:spcPts val="5"/>
                        </a:spcBef>
                        <a:spcAft>
                          <a:spcPts val="0"/>
                        </a:spcAft>
                        <a:tabLst>
                          <a:tab pos="1214755" algn="l"/>
                        </a:tabLst>
                      </a:pPr>
                      <a:r>
                        <a:rPr lang="en-US" sz="1800" dirty="0">
                          <a:effectLst/>
                          <a:latin typeface="Times New Roman" pitchFamily="18" charset="0"/>
                          <a:cs typeface="Times New Roman" pitchFamily="18" charset="0"/>
                        </a:rPr>
                        <a:t>Category A </a:t>
                      </a:r>
                    </a:p>
                    <a:p>
                      <a:pPr marL="0" marR="25400" algn="ctr">
                        <a:lnSpc>
                          <a:spcPct val="100000"/>
                        </a:lnSpc>
                        <a:spcBef>
                          <a:spcPts val="5"/>
                        </a:spcBef>
                        <a:spcAft>
                          <a:spcPts val="0"/>
                        </a:spcAft>
                        <a:tabLst>
                          <a:tab pos="1214755" algn="l"/>
                        </a:tabLst>
                      </a:pPr>
                      <a:r>
                        <a:rPr lang="en-US" sz="1800" dirty="0">
                          <a:effectLst/>
                          <a:latin typeface="Times New Roman" pitchFamily="18" charset="0"/>
                          <a:cs typeface="Times New Roman" pitchFamily="18" charset="0"/>
                        </a:rPr>
                        <a:t>(Above 60% exports)</a:t>
                      </a:r>
                      <a:endParaRPr lang="en-US" sz="1800" dirty="0">
                        <a:effectLst/>
                        <a:latin typeface="Times New Roman" pitchFamily="18" charset="0"/>
                        <a:ea typeface="Calibri" panose="020F0502020204030204" pitchFamily="34" charset="0"/>
                        <a:cs typeface="Times New Roman" pitchFamily="18" charset="0"/>
                      </a:endParaRPr>
                    </a:p>
                  </a:txBody>
                  <a:tcPr marL="68580" marR="68580" marT="0" marB="0">
                    <a:solidFill>
                      <a:schemeClr val="accent1">
                        <a:lumMod val="20000"/>
                        <a:lumOff val="80000"/>
                      </a:schemeClr>
                    </a:solidFill>
                  </a:tcPr>
                </a:tc>
                <a:tc>
                  <a:txBody>
                    <a:bodyPr/>
                    <a:lstStyle/>
                    <a:p>
                      <a:pPr marL="0" marR="25400" algn="ctr">
                        <a:lnSpc>
                          <a:spcPct val="100000"/>
                        </a:lnSpc>
                        <a:spcBef>
                          <a:spcPts val="5"/>
                        </a:spcBef>
                        <a:spcAft>
                          <a:spcPts val="0"/>
                        </a:spcAft>
                        <a:tabLst>
                          <a:tab pos="1214755" algn="l"/>
                        </a:tabLst>
                      </a:pPr>
                      <a:r>
                        <a:rPr lang="en-US" sz="1800" dirty="0">
                          <a:effectLst/>
                          <a:latin typeface="Times New Roman" pitchFamily="18" charset="0"/>
                          <a:cs typeface="Times New Roman" pitchFamily="18" charset="0"/>
                        </a:rPr>
                        <a:t>Five years  </a:t>
                      </a:r>
                      <a:endParaRPr lang="en-US" sz="1800" dirty="0">
                        <a:effectLst/>
                        <a:latin typeface="Times New Roman" pitchFamily="18" charset="0"/>
                        <a:ea typeface="Calibri" panose="020F0502020204030204" pitchFamily="34" charset="0"/>
                        <a:cs typeface="Times New Roman"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845958209"/>
                  </a:ext>
                </a:extLst>
              </a:tr>
              <a:tr h="604326">
                <a:tc>
                  <a:txBody>
                    <a:bodyPr/>
                    <a:lstStyle/>
                    <a:p>
                      <a:pPr marL="0" marR="25400" algn="ctr">
                        <a:lnSpc>
                          <a:spcPct val="100000"/>
                        </a:lnSpc>
                        <a:spcBef>
                          <a:spcPts val="5"/>
                        </a:spcBef>
                        <a:spcAft>
                          <a:spcPts val="0"/>
                        </a:spcAft>
                        <a:tabLst>
                          <a:tab pos="1214755" algn="l"/>
                        </a:tabLst>
                      </a:pPr>
                      <a:r>
                        <a:rPr lang="en-US" sz="1800" dirty="0">
                          <a:effectLst/>
                          <a:latin typeface="Times New Roman" pitchFamily="18" charset="0"/>
                          <a:cs typeface="Times New Roman" pitchFamily="18" charset="0"/>
                        </a:rPr>
                        <a:t>Category B1 </a:t>
                      </a:r>
                    </a:p>
                    <a:p>
                      <a:pPr marL="0" marR="25400" algn="ctr">
                        <a:lnSpc>
                          <a:spcPct val="100000"/>
                        </a:lnSpc>
                        <a:spcBef>
                          <a:spcPts val="5"/>
                        </a:spcBef>
                        <a:spcAft>
                          <a:spcPts val="0"/>
                        </a:spcAft>
                        <a:tabLst>
                          <a:tab pos="1214755" algn="l"/>
                        </a:tabLst>
                      </a:pPr>
                      <a:r>
                        <a:rPr lang="en-US" sz="1800" dirty="0">
                          <a:effectLst/>
                          <a:latin typeface="Times New Roman" pitchFamily="18" charset="0"/>
                          <a:cs typeface="Times New Roman" pitchFamily="18" charset="0"/>
                        </a:rPr>
                        <a:t>(Below 60% exports, 3 yr. History)</a:t>
                      </a:r>
                      <a:endParaRPr lang="en-US" sz="1800" dirty="0">
                        <a:effectLst/>
                        <a:latin typeface="Times New Roman" pitchFamily="18" charset="0"/>
                        <a:ea typeface="Calibri" panose="020F0502020204030204" pitchFamily="34" charset="0"/>
                        <a:cs typeface="Times New Roman" pitchFamily="18" charset="0"/>
                      </a:endParaRPr>
                    </a:p>
                  </a:txBody>
                  <a:tcPr marL="68580" marR="68580" marT="0" marB="0">
                    <a:solidFill>
                      <a:schemeClr val="accent1">
                        <a:lumMod val="20000"/>
                        <a:lumOff val="80000"/>
                      </a:schemeClr>
                    </a:solidFill>
                  </a:tcPr>
                </a:tc>
                <a:tc>
                  <a:txBody>
                    <a:bodyPr/>
                    <a:lstStyle/>
                    <a:p>
                      <a:pPr marL="0" marR="25400" algn="ctr">
                        <a:lnSpc>
                          <a:spcPct val="100000"/>
                        </a:lnSpc>
                        <a:spcBef>
                          <a:spcPts val="5"/>
                        </a:spcBef>
                        <a:spcAft>
                          <a:spcPts val="0"/>
                        </a:spcAft>
                        <a:tabLst>
                          <a:tab pos="1214755" algn="l"/>
                        </a:tabLst>
                      </a:pPr>
                      <a:r>
                        <a:rPr lang="en-US" sz="1800" dirty="0">
                          <a:effectLst/>
                          <a:latin typeface="Times New Roman" pitchFamily="18" charset="0"/>
                          <a:cs typeface="Times New Roman" pitchFamily="18" charset="0"/>
                        </a:rPr>
                        <a:t>Four Years </a:t>
                      </a:r>
                      <a:endParaRPr lang="en-US" sz="1800" dirty="0">
                        <a:effectLst/>
                        <a:latin typeface="Times New Roman" pitchFamily="18" charset="0"/>
                        <a:ea typeface="Calibri" panose="020F0502020204030204" pitchFamily="34" charset="0"/>
                        <a:cs typeface="Times New Roman"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672775759"/>
                  </a:ext>
                </a:extLst>
              </a:tr>
              <a:tr h="604326">
                <a:tc>
                  <a:txBody>
                    <a:bodyPr/>
                    <a:lstStyle/>
                    <a:p>
                      <a:pPr marL="0" marR="25400" algn="ctr">
                        <a:lnSpc>
                          <a:spcPct val="100000"/>
                        </a:lnSpc>
                        <a:spcBef>
                          <a:spcPts val="5"/>
                        </a:spcBef>
                        <a:spcAft>
                          <a:spcPts val="0"/>
                        </a:spcAft>
                        <a:tabLst>
                          <a:tab pos="1214755" algn="l"/>
                        </a:tabLst>
                      </a:pPr>
                      <a:r>
                        <a:rPr lang="en-US" sz="1800" dirty="0">
                          <a:effectLst/>
                          <a:latin typeface="Times New Roman" pitchFamily="18" charset="0"/>
                          <a:cs typeface="Times New Roman" pitchFamily="18" charset="0"/>
                        </a:rPr>
                        <a:t>Category B2</a:t>
                      </a:r>
                    </a:p>
                    <a:p>
                      <a:pPr marL="0" marR="25400" lvl="0" indent="0" algn="ctr" defTabSz="914400" rtl="0" eaLnBrk="1" fontAlgn="auto" latinLnBrk="0" hangingPunct="1">
                        <a:lnSpc>
                          <a:spcPct val="100000"/>
                        </a:lnSpc>
                        <a:spcBef>
                          <a:spcPts val="5"/>
                        </a:spcBef>
                        <a:spcAft>
                          <a:spcPts val="0"/>
                        </a:spcAft>
                        <a:buClrTx/>
                        <a:buSzTx/>
                        <a:buFontTx/>
                        <a:buNone/>
                        <a:tabLst>
                          <a:tab pos="1214755" algn="l"/>
                        </a:tabLst>
                        <a:defRPr/>
                      </a:pPr>
                      <a:r>
                        <a:rPr lang="en-US" sz="1800" dirty="0">
                          <a:effectLst/>
                          <a:latin typeface="Times New Roman" pitchFamily="18" charset="0"/>
                          <a:cs typeface="Times New Roman" pitchFamily="18" charset="0"/>
                        </a:rPr>
                        <a:t>(Below 60% exports, less than 3 yr. History)</a:t>
                      </a:r>
                      <a:endParaRPr lang="en-US" sz="1800" dirty="0">
                        <a:effectLst/>
                        <a:latin typeface="Times New Roman" pitchFamily="18" charset="0"/>
                        <a:ea typeface="Calibri" panose="020F0502020204030204" pitchFamily="34" charset="0"/>
                        <a:cs typeface="Times New Roman" pitchFamily="18" charset="0"/>
                      </a:endParaRPr>
                    </a:p>
                  </a:txBody>
                  <a:tcPr marL="68580" marR="68580" marT="0" marB="0">
                    <a:solidFill>
                      <a:schemeClr val="accent1">
                        <a:lumMod val="20000"/>
                        <a:lumOff val="80000"/>
                      </a:schemeClr>
                    </a:solidFill>
                  </a:tcPr>
                </a:tc>
                <a:tc>
                  <a:txBody>
                    <a:bodyPr/>
                    <a:lstStyle/>
                    <a:p>
                      <a:pPr marL="0" marR="25400" algn="ctr">
                        <a:lnSpc>
                          <a:spcPct val="100000"/>
                        </a:lnSpc>
                        <a:spcBef>
                          <a:spcPts val="5"/>
                        </a:spcBef>
                        <a:spcAft>
                          <a:spcPts val="0"/>
                        </a:spcAft>
                        <a:tabLst>
                          <a:tab pos="1214755" algn="l"/>
                        </a:tabLst>
                      </a:pPr>
                      <a:r>
                        <a:rPr lang="en-US" sz="1800" dirty="0">
                          <a:effectLst/>
                          <a:latin typeface="Times New Roman" pitchFamily="18" charset="0"/>
                          <a:cs typeface="Times New Roman" pitchFamily="18" charset="0"/>
                        </a:rPr>
                        <a:t>Two years </a:t>
                      </a:r>
                      <a:endParaRPr lang="en-US" sz="1800" dirty="0">
                        <a:effectLst/>
                        <a:latin typeface="Times New Roman" pitchFamily="18" charset="0"/>
                        <a:ea typeface="Calibri" panose="020F0502020204030204" pitchFamily="34" charset="0"/>
                        <a:cs typeface="Times New Roman"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55814416"/>
                  </a:ext>
                </a:extLst>
              </a:tr>
              <a:tr h="676414">
                <a:tc>
                  <a:txBody>
                    <a:bodyPr/>
                    <a:lstStyle/>
                    <a:p>
                      <a:pPr marL="0" marR="25400" algn="ctr">
                        <a:lnSpc>
                          <a:spcPct val="100000"/>
                        </a:lnSpc>
                        <a:spcBef>
                          <a:spcPts val="5"/>
                        </a:spcBef>
                        <a:spcAft>
                          <a:spcPts val="0"/>
                        </a:spcAft>
                        <a:tabLst>
                          <a:tab pos="1214755" algn="l"/>
                        </a:tabLst>
                      </a:pPr>
                      <a:r>
                        <a:rPr lang="en-US" sz="1800" dirty="0">
                          <a:effectLst/>
                          <a:latin typeface="Times New Roman" pitchFamily="18" charset="0"/>
                          <a:cs typeface="Times New Roman" pitchFamily="18" charset="0"/>
                        </a:rPr>
                        <a:t>Category C1 </a:t>
                      </a:r>
                    </a:p>
                    <a:p>
                      <a:pPr marL="0" marR="25400" algn="ctr">
                        <a:lnSpc>
                          <a:spcPct val="100000"/>
                        </a:lnSpc>
                        <a:spcBef>
                          <a:spcPts val="5"/>
                        </a:spcBef>
                        <a:spcAft>
                          <a:spcPts val="0"/>
                        </a:spcAft>
                        <a:tabLst>
                          <a:tab pos="1214755" algn="l"/>
                        </a:tabLst>
                      </a:pPr>
                      <a:r>
                        <a:rPr lang="en-US" sz="1800" dirty="0">
                          <a:effectLst/>
                          <a:latin typeface="Times New Roman" pitchFamily="18" charset="0"/>
                          <a:cs typeface="Times New Roman" pitchFamily="18" charset="0"/>
                        </a:rPr>
                        <a:t>Indirect/commercial exporter (3 yr. History)</a:t>
                      </a:r>
                      <a:endParaRPr lang="en-US" sz="1800" dirty="0">
                        <a:effectLst/>
                        <a:latin typeface="Times New Roman" pitchFamily="18" charset="0"/>
                        <a:ea typeface="Calibri" panose="020F0502020204030204" pitchFamily="34" charset="0"/>
                        <a:cs typeface="Times New Roman" pitchFamily="18" charset="0"/>
                      </a:endParaRPr>
                    </a:p>
                  </a:txBody>
                  <a:tcPr marL="68580" marR="68580" marT="0" marB="0">
                    <a:solidFill>
                      <a:schemeClr val="accent1">
                        <a:lumMod val="20000"/>
                        <a:lumOff val="80000"/>
                      </a:schemeClr>
                    </a:solidFill>
                  </a:tcPr>
                </a:tc>
                <a:tc>
                  <a:txBody>
                    <a:bodyPr/>
                    <a:lstStyle/>
                    <a:p>
                      <a:pPr marL="0" marR="25400" algn="ctr">
                        <a:lnSpc>
                          <a:spcPct val="100000"/>
                        </a:lnSpc>
                        <a:spcBef>
                          <a:spcPts val="5"/>
                        </a:spcBef>
                        <a:spcAft>
                          <a:spcPts val="0"/>
                        </a:spcAft>
                        <a:tabLst>
                          <a:tab pos="1214755" algn="l"/>
                        </a:tabLst>
                      </a:pPr>
                      <a:r>
                        <a:rPr lang="en-US" sz="1800" dirty="0">
                          <a:effectLst/>
                          <a:latin typeface="Times New Roman" pitchFamily="18" charset="0"/>
                          <a:cs typeface="Times New Roman" pitchFamily="18" charset="0"/>
                        </a:rPr>
                        <a:t>Four years </a:t>
                      </a:r>
                      <a:endParaRPr lang="en-US" sz="1800" dirty="0">
                        <a:effectLst/>
                        <a:latin typeface="Times New Roman" pitchFamily="18" charset="0"/>
                        <a:ea typeface="Calibri" panose="020F0502020204030204" pitchFamily="34" charset="0"/>
                        <a:cs typeface="Times New Roman"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120474725"/>
                  </a:ext>
                </a:extLst>
              </a:tr>
              <a:tr h="884660">
                <a:tc>
                  <a:txBody>
                    <a:bodyPr/>
                    <a:lstStyle/>
                    <a:p>
                      <a:pPr marL="0" marR="25400" algn="ctr">
                        <a:lnSpc>
                          <a:spcPct val="100000"/>
                        </a:lnSpc>
                        <a:spcBef>
                          <a:spcPts val="5"/>
                        </a:spcBef>
                        <a:spcAft>
                          <a:spcPts val="0"/>
                        </a:spcAft>
                        <a:tabLst>
                          <a:tab pos="1214755" algn="l"/>
                        </a:tabLst>
                      </a:pPr>
                      <a:r>
                        <a:rPr lang="en-US" sz="1800" dirty="0">
                          <a:effectLst/>
                          <a:latin typeface="Times New Roman" pitchFamily="18" charset="0"/>
                          <a:cs typeface="Times New Roman" pitchFamily="18" charset="0"/>
                        </a:rPr>
                        <a:t>Category C2</a:t>
                      </a:r>
                    </a:p>
                    <a:p>
                      <a:pPr marL="0" marR="25400" lvl="0" indent="0" algn="ctr" defTabSz="914400" rtl="0" eaLnBrk="1" fontAlgn="auto" latinLnBrk="0" hangingPunct="1">
                        <a:lnSpc>
                          <a:spcPct val="100000"/>
                        </a:lnSpc>
                        <a:spcBef>
                          <a:spcPts val="5"/>
                        </a:spcBef>
                        <a:spcAft>
                          <a:spcPts val="0"/>
                        </a:spcAft>
                        <a:buClrTx/>
                        <a:buSzTx/>
                        <a:buFontTx/>
                        <a:buNone/>
                        <a:tabLst>
                          <a:tab pos="1214755" algn="l"/>
                        </a:tabLst>
                        <a:defRPr/>
                      </a:pPr>
                      <a:r>
                        <a:rPr lang="en-US" sz="1800" dirty="0">
                          <a:effectLst/>
                          <a:latin typeface="Times New Roman" pitchFamily="18" charset="0"/>
                          <a:cs typeface="Times New Roman" pitchFamily="18" charset="0"/>
                        </a:rPr>
                        <a:t>Indirect/commercial exporter (less than 3 yr. History)</a:t>
                      </a:r>
                      <a:endParaRPr lang="en-US" sz="1800" dirty="0">
                        <a:effectLst/>
                        <a:latin typeface="Times New Roman" pitchFamily="18" charset="0"/>
                        <a:ea typeface="Calibri" panose="020F0502020204030204" pitchFamily="34" charset="0"/>
                        <a:cs typeface="Times New Roman" pitchFamily="18" charset="0"/>
                      </a:endParaRPr>
                    </a:p>
                  </a:txBody>
                  <a:tcPr marL="68580" marR="68580" marT="0" marB="0">
                    <a:solidFill>
                      <a:schemeClr val="accent1">
                        <a:lumMod val="20000"/>
                        <a:lumOff val="80000"/>
                      </a:schemeClr>
                    </a:solidFill>
                  </a:tcPr>
                </a:tc>
                <a:tc>
                  <a:txBody>
                    <a:bodyPr/>
                    <a:lstStyle/>
                    <a:p>
                      <a:pPr marL="0" marR="25400" algn="ctr">
                        <a:lnSpc>
                          <a:spcPct val="100000"/>
                        </a:lnSpc>
                        <a:spcBef>
                          <a:spcPts val="5"/>
                        </a:spcBef>
                        <a:spcAft>
                          <a:spcPts val="0"/>
                        </a:spcAft>
                        <a:tabLst>
                          <a:tab pos="1214755" algn="l"/>
                        </a:tabLst>
                      </a:pPr>
                      <a:r>
                        <a:rPr lang="en-US" sz="1800" dirty="0">
                          <a:effectLst/>
                          <a:latin typeface="Times New Roman" pitchFamily="18" charset="0"/>
                          <a:cs typeface="Times New Roman" pitchFamily="18" charset="0"/>
                        </a:rPr>
                        <a:t>Two years </a:t>
                      </a:r>
                      <a:endParaRPr lang="en-US" sz="1800" dirty="0">
                        <a:effectLst/>
                        <a:latin typeface="Times New Roman" pitchFamily="18" charset="0"/>
                        <a:ea typeface="Calibri" panose="020F0502020204030204" pitchFamily="34" charset="0"/>
                        <a:cs typeface="Times New Roman"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720778695"/>
                  </a:ext>
                </a:extLst>
              </a:tr>
            </a:tbl>
          </a:graphicData>
        </a:graphic>
      </p:graphicFrame>
    </p:spTree>
    <p:extLst>
      <p:ext uri="{BB962C8B-B14F-4D97-AF65-F5344CB8AC3E}">
        <p14:creationId xmlns:p14="http://schemas.microsoft.com/office/powerpoint/2010/main" val="39234937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supplemental</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DD52A-042C-4EC8-9E0B-1C2ACC21C944}"/>
              </a:ext>
            </a:extLst>
          </p:cNvPr>
          <p:cNvSpPr>
            <a:spLocks noGrp="1"/>
          </p:cNvSpPr>
          <p:nvPr>
            <p:ph type="title"/>
          </p:nvPr>
        </p:nvSpPr>
        <p:spPr>
          <a:ln>
            <a:solidFill>
              <a:schemeClr val="accent1">
                <a:lumMod val="50000"/>
              </a:schemeClr>
            </a:solidFill>
          </a:ln>
        </p:spPr>
        <p:txBody>
          <a:bodyPr/>
          <a:lstStyle/>
          <a:p>
            <a:pPr algn="ctr"/>
            <a:r>
              <a:rPr lang="en-US" b="1" dirty="0">
                <a:latin typeface="Times New Roman" pitchFamily="18" charset="0"/>
                <a:cs typeface="Times New Roman" pitchFamily="18" charset="0"/>
              </a:rPr>
              <a:t>Toll Manufacturing </a:t>
            </a:r>
            <a:endParaRPr lang="x-none"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id="{D33982C1-7F41-48CD-9FA5-F2DFF1E5B87D}"/>
              </a:ext>
            </a:extLst>
          </p:cNvPr>
          <p:cNvSpPr>
            <a:spLocks noGrp="1"/>
          </p:cNvSpPr>
          <p:nvPr>
            <p:ph sz="quarter" idx="1"/>
          </p:nvPr>
        </p:nvSpPr>
        <p:spPr>
          <a:ln>
            <a:solidFill>
              <a:schemeClr val="accent1">
                <a:lumMod val="75000"/>
              </a:schemeClr>
            </a:solidFill>
          </a:ln>
        </p:spPr>
        <p:txBody>
          <a:bodyPr>
            <a:noAutofit/>
          </a:bodyPr>
          <a:lstStyle/>
          <a:p>
            <a:pPr marL="457200" marR="16510" lvl="0" indent="-457200" algn="just">
              <a:spcBef>
                <a:spcPts val="365"/>
              </a:spcBef>
              <a:spcAft>
                <a:spcPts val="0"/>
              </a:spcAft>
              <a:buAutoNum type="arabicPeriod"/>
            </a:pPr>
            <a:r>
              <a:rPr lang="en-US" dirty="0" smtClean="0">
                <a:effectLst/>
                <a:latin typeface="Times New Roman" panose="02020603050405020304" pitchFamily="18" charset="0"/>
                <a:ea typeface="Times New Roman" panose="02020603050405020304" pitchFamily="18" charset="0"/>
              </a:rPr>
              <a:t>An </a:t>
            </a:r>
            <a:r>
              <a:rPr lang="en-US" dirty="0">
                <a:effectLst/>
                <a:latin typeface="Times New Roman" panose="02020603050405020304" pitchFamily="18" charset="0"/>
                <a:ea typeface="Times New Roman" panose="02020603050405020304" pitchFamily="18" charset="0"/>
              </a:rPr>
              <a:t>exporter holding a contract for Toll manufacturing may import input goods directly or indirectly from the foreign principal without involving any remittance of foreign </a:t>
            </a:r>
            <a:r>
              <a:rPr lang="en-US" dirty="0" smtClean="0">
                <a:effectLst/>
                <a:latin typeface="Times New Roman" panose="02020603050405020304" pitchFamily="18" charset="0"/>
                <a:ea typeface="Times New Roman" panose="02020603050405020304" pitchFamily="18" charset="0"/>
              </a:rPr>
              <a:t>exchange.</a:t>
            </a:r>
          </a:p>
          <a:p>
            <a:pPr marL="457200" marR="16510" lvl="0" indent="-457200" algn="just">
              <a:spcBef>
                <a:spcPts val="365"/>
              </a:spcBef>
              <a:spcAft>
                <a:spcPts val="0"/>
              </a:spcAft>
              <a:buAutoNum type="arabicPeriod"/>
            </a:pPr>
            <a:endParaRPr lang="en-US" dirty="0" smtClean="0">
              <a:latin typeface="Times New Roman" panose="02020603050405020304" pitchFamily="18" charset="0"/>
              <a:ea typeface="Times New Roman" panose="02020603050405020304" pitchFamily="18" charset="0"/>
            </a:endParaRPr>
          </a:p>
          <a:p>
            <a:pPr marL="457200" marR="16510" lvl="0" indent="-457200" algn="just">
              <a:spcBef>
                <a:spcPts val="365"/>
              </a:spcBef>
              <a:spcAft>
                <a:spcPts val="0"/>
              </a:spcAft>
              <a:buAutoNum type="arabicPeriod"/>
            </a:pPr>
            <a:r>
              <a:rPr lang="en-US" dirty="0" smtClean="0">
                <a:effectLst/>
                <a:latin typeface="Times New Roman" panose="02020603050405020304" pitchFamily="18" charset="0"/>
                <a:ea typeface="Times New Roman" panose="02020603050405020304" pitchFamily="18" charset="0"/>
              </a:rPr>
              <a:t>The </a:t>
            </a:r>
            <a:r>
              <a:rPr lang="en-US" dirty="0">
                <a:effectLst/>
                <a:latin typeface="Times New Roman" panose="02020603050405020304" pitchFamily="18" charset="0"/>
                <a:ea typeface="Times New Roman" panose="02020603050405020304" pitchFamily="18" charset="0"/>
              </a:rPr>
              <a:t>exporter shall provide an NOC from </a:t>
            </a:r>
            <a:r>
              <a:rPr lang="en-US" dirty="0" smtClean="0">
                <a:effectLst/>
                <a:latin typeface="Times New Roman" panose="02020603050405020304" pitchFamily="18" charset="0"/>
                <a:ea typeface="Times New Roman" panose="02020603050405020304" pitchFamily="18" charset="0"/>
              </a:rPr>
              <a:t>concerned Authorized Dealer (Bank) that </a:t>
            </a:r>
            <a:r>
              <a:rPr lang="en-US" dirty="0">
                <a:effectLst/>
                <a:latin typeface="Times New Roman" panose="02020603050405020304" pitchFamily="18" charset="0"/>
                <a:ea typeface="Times New Roman" panose="02020603050405020304" pitchFamily="18" charset="0"/>
              </a:rPr>
              <a:t>there is no requirement of EIF against the input </a:t>
            </a:r>
            <a:r>
              <a:rPr lang="en-US" dirty="0" smtClean="0">
                <a:effectLst/>
                <a:latin typeface="Times New Roman" panose="02020603050405020304" pitchFamily="18" charset="0"/>
                <a:ea typeface="Times New Roman" panose="02020603050405020304" pitchFamily="18" charset="0"/>
              </a:rPr>
              <a:t>goods (EIF of zero value).</a:t>
            </a:r>
          </a:p>
          <a:p>
            <a:pPr marL="457200" marR="16510" lvl="0" indent="-457200" algn="just">
              <a:spcBef>
                <a:spcPts val="365"/>
              </a:spcBef>
              <a:spcAft>
                <a:spcPts val="0"/>
              </a:spcAft>
              <a:buAutoNum type="arabicPeriod"/>
            </a:pPr>
            <a:endParaRPr lang="en-US" dirty="0" smtClean="0">
              <a:effectLst/>
              <a:latin typeface="Times New Roman" panose="02020603050405020304" pitchFamily="18" charset="0"/>
              <a:ea typeface="Times New Roman" panose="02020603050405020304" pitchFamily="18" charset="0"/>
            </a:endParaRPr>
          </a:p>
          <a:p>
            <a:pPr marL="457200" marR="16510" lvl="0" indent="-457200" algn="just">
              <a:spcBef>
                <a:spcPts val="365"/>
              </a:spcBef>
              <a:spcAft>
                <a:spcPts val="0"/>
              </a:spcAft>
              <a:buAutoNum type="arabicPeriod"/>
            </a:pPr>
            <a:r>
              <a:rPr lang="en-US" dirty="0" smtClean="0">
                <a:effectLst/>
                <a:latin typeface="Times New Roman" panose="02020603050405020304" pitchFamily="18" charset="0"/>
                <a:ea typeface="Times New Roman" panose="02020603050405020304" pitchFamily="18" charset="0"/>
              </a:rPr>
              <a:t>After </a:t>
            </a:r>
            <a:r>
              <a:rPr lang="en-US" dirty="0">
                <a:effectLst/>
                <a:latin typeface="Times New Roman" panose="02020603050405020304" pitchFamily="18" charset="0"/>
                <a:ea typeface="Times New Roman" panose="02020603050405020304" pitchFamily="18" charset="0"/>
              </a:rPr>
              <a:t>the production of the output goods the exporter shall export the goods on submission of an NOC by the </a:t>
            </a:r>
            <a:r>
              <a:rPr lang="en-US" dirty="0" smtClean="0">
                <a:effectLst/>
                <a:latin typeface="Times New Roman" panose="02020603050405020304" pitchFamily="18" charset="0"/>
                <a:ea typeface="Times New Roman" panose="02020603050405020304" pitchFamily="18" charset="0"/>
              </a:rPr>
              <a:t>concerned </a:t>
            </a:r>
            <a:r>
              <a:rPr lang="en-US" dirty="0" smtClean="0">
                <a:latin typeface="Times New Roman" panose="02020603050405020304" pitchFamily="18" charset="0"/>
                <a:ea typeface="Times New Roman" panose="02020603050405020304" pitchFamily="18" charset="0"/>
              </a:rPr>
              <a:t>Authorized Dealer (Bank) </a:t>
            </a:r>
            <a:r>
              <a:rPr lang="en-US" dirty="0" smtClean="0">
                <a:effectLst/>
                <a:latin typeface="Times New Roman" panose="02020603050405020304" pitchFamily="18" charset="0"/>
                <a:ea typeface="Times New Roman" panose="02020603050405020304" pitchFamily="18" charset="0"/>
              </a:rPr>
              <a:t>for </a:t>
            </a:r>
            <a:r>
              <a:rPr lang="en-US" dirty="0">
                <a:effectLst/>
                <a:latin typeface="Times New Roman" panose="02020603050405020304" pitchFamily="18" charset="0"/>
                <a:ea typeface="Times New Roman" panose="02020603050405020304" pitchFamily="18" charset="0"/>
              </a:rPr>
              <a:t>Export </a:t>
            </a:r>
            <a:r>
              <a:rPr lang="en-US" dirty="0" smtClean="0">
                <a:effectLst/>
                <a:latin typeface="Times New Roman" panose="02020603050405020304" pitchFamily="18" charset="0"/>
                <a:ea typeface="Times New Roman" panose="02020603050405020304" pitchFamily="18" charset="0"/>
              </a:rPr>
              <a:t>that </a:t>
            </a:r>
            <a:r>
              <a:rPr lang="en-US" b="1" dirty="0">
                <a:effectLst/>
                <a:latin typeface="Times New Roman" panose="02020603050405020304" pitchFamily="18" charset="0"/>
                <a:ea typeface="Times New Roman" panose="02020603050405020304" pitchFamily="18" charset="0"/>
              </a:rPr>
              <a:t>service fee has been repatriated </a:t>
            </a:r>
            <a:r>
              <a:rPr lang="en-US" dirty="0">
                <a:effectLst/>
                <a:latin typeface="Times New Roman" panose="02020603050405020304" pitchFamily="18" charset="0"/>
                <a:ea typeface="Times New Roman" panose="02020603050405020304" pitchFamily="18" charset="0"/>
              </a:rPr>
              <a:t>to the exporter in foreign currency as per </a:t>
            </a:r>
            <a:r>
              <a:rPr lang="en-US" dirty="0" smtClean="0">
                <a:effectLst/>
                <a:latin typeface="Times New Roman" panose="02020603050405020304" pitchFamily="18" charset="0"/>
                <a:ea typeface="Times New Roman" panose="02020603050405020304" pitchFamily="18" charset="0"/>
              </a:rPr>
              <a:t>contract (EEF of service charges).</a:t>
            </a:r>
            <a:endParaRPr lang="en-US" dirty="0">
              <a:effectLst/>
              <a:latin typeface="Times New Roman" panose="02020603050405020304" pitchFamily="18" charset="0"/>
              <a:ea typeface="Times New Roman" panose="02020603050405020304" pitchFamily="18" charset="0"/>
            </a:endParaRPr>
          </a:p>
          <a:p>
            <a:endParaRPr lang="x-none" dirty="0"/>
          </a:p>
        </p:txBody>
      </p:sp>
    </p:spTree>
    <p:extLst>
      <p:ext uri="{BB962C8B-B14F-4D97-AF65-F5344CB8AC3E}">
        <p14:creationId xmlns:p14="http://schemas.microsoft.com/office/powerpoint/2010/main" val="27234801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9A7AA-0CDC-48FB-8003-1693DDCD2B42}"/>
              </a:ext>
            </a:extLst>
          </p:cNvPr>
          <p:cNvSpPr>
            <a:spLocks noGrp="1"/>
          </p:cNvSpPr>
          <p:nvPr>
            <p:ph type="title"/>
          </p:nvPr>
        </p:nvSpPr>
        <p:spPr>
          <a:xfrm>
            <a:off x="548640" y="365139"/>
            <a:ext cx="11287760" cy="793115"/>
          </a:xfrm>
          <a:ln>
            <a:solidFill>
              <a:schemeClr val="accent1">
                <a:lumMod val="50000"/>
              </a:schemeClr>
            </a:solidFill>
          </a:ln>
        </p:spPr>
        <p:txBody>
          <a:bodyPr/>
          <a:lstStyle/>
          <a:p>
            <a:pPr algn="ctr"/>
            <a:r>
              <a:rPr lang="en-US" b="1" dirty="0">
                <a:latin typeface="Times New Roman" pitchFamily="18" charset="0"/>
                <a:cs typeface="Times New Roman" pitchFamily="18" charset="0"/>
              </a:rPr>
              <a:t>Common Bonded Warehouse</a:t>
            </a:r>
            <a:endParaRPr lang="x-none"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id="{5E4DA7AA-AA93-47FC-9989-9715D990222B}"/>
              </a:ext>
            </a:extLst>
          </p:cNvPr>
          <p:cNvSpPr>
            <a:spLocks noGrp="1"/>
          </p:cNvSpPr>
          <p:nvPr>
            <p:ph sz="quarter" idx="1"/>
          </p:nvPr>
        </p:nvSpPr>
        <p:spPr>
          <a:xfrm>
            <a:off x="548640" y="1300480"/>
            <a:ext cx="11287760" cy="5313680"/>
          </a:xfrm>
          <a:ln>
            <a:solidFill>
              <a:schemeClr val="accent1">
                <a:lumMod val="75000"/>
              </a:schemeClr>
            </a:solidFill>
          </a:ln>
        </p:spPr>
        <p:txBody>
          <a:bodyPr>
            <a:noAutofit/>
          </a:bodyPr>
          <a:lstStyle/>
          <a:p>
            <a:pPr algn="just">
              <a:spcBef>
                <a:spcPts val="0"/>
              </a:spcBef>
              <a:tabLst>
                <a:tab pos="457200" algn="l"/>
              </a:tabLst>
            </a:pPr>
            <a:r>
              <a:rPr lang="en-US" dirty="0" smtClean="0">
                <a:solidFill>
                  <a:srgbClr val="000000"/>
                </a:solidFill>
                <a:effectLst/>
                <a:latin typeface="Times New Roman" pitchFamily="18" charset="0"/>
                <a:ea typeface="Times New Roman" panose="02020603050405020304" pitchFamily="18" charset="0"/>
                <a:cs typeface="Times New Roman" pitchFamily="18" charset="0"/>
              </a:rPr>
              <a:t>The license shall be issued for a period of three years and the same shall stand revalidated for successive periods of three years </a:t>
            </a:r>
          </a:p>
          <a:p>
            <a:pPr algn="just">
              <a:spcBef>
                <a:spcPts val="0"/>
              </a:spcBef>
              <a:tabLst>
                <a:tab pos="457200" algn="l"/>
              </a:tabLst>
            </a:pPr>
            <a:endParaRPr lang="en-US" dirty="0" smtClean="0">
              <a:solidFill>
                <a:srgbClr val="000000"/>
              </a:solidFill>
              <a:effectLst/>
              <a:latin typeface="Times New Roman" pitchFamily="18" charset="0"/>
              <a:ea typeface="Times New Roman" panose="02020603050405020304" pitchFamily="18" charset="0"/>
              <a:cs typeface="Times New Roman" pitchFamily="18" charset="0"/>
            </a:endParaRPr>
          </a:p>
          <a:p>
            <a:pPr algn="just">
              <a:spcBef>
                <a:spcPts val="0"/>
              </a:spcBef>
              <a:tabLst>
                <a:tab pos="457200" algn="l"/>
              </a:tabLst>
            </a:pPr>
            <a:r>
              <a:rPr lang="en-US" dirty="0" smtClean="0">
                <a:solidFill>
                  <a:srgbClr val="000000"/>
                </a:solidFill>
                <a:effectLst/>
                <a:latin typeface="Times New Roman" pitchFamily="18" charset="0"/>
                <a:ea typeface="Times New Roman" panose="02020603050405020304" pitchFamily="18" charset="0"/>
                <a:cs typeface="Times New Roman" pitchFamily="18" charset="0"/>
              </a:rPr>
              <a:t>For import of input goods into a Common Bonded Warehouse a goods declaration shall be filed with the name and NTN of the licensee as importer, </a:t>
            </a:r>
          </a:p>
          <a:p>
            <a:pPr algn="just">
              <a:spcBef>
                <a:spcPts val="0"/>
              </a:spcBef>
              <a:tabLst>
                <a:tab pos="457200" algn="l"/>
              </a:tabLst>
            </a:pPr>
            <a:endParaRPr lang="en-US" dirty="0" smtClean="0">
              <a:effectLst/>
              <a:latin typeface="Times New Roman" pitchFamily="18" charset="0"/>
              <a:ea typeface="Calibri" panose="020F0502020204030204" pitchFamily="34" charset="0"/>
              <a:cs typeface="Times New Roman" pitchFamily="18" charset="0"/>
            </a:endParaRPr>
          </a:p>
          <a:p>
            <a:pPr algn="just">
              <a:spcBef>
                <a:spcPts val="0"/>
              </a:spcBef>
              <a:tabLst>
                <a:tab pos="457200" algn="l"/>
              </a:tabLst>
            </a:pPr>
            <a:r>
              <a:rPr lang="en-US" dirty="0" smtClean="0">
                <a:solidFill>
                  <a:srgbClr val="000000"/>
                </a:solidFill>
                <a:effectLst/>
                <a:latin typeface="Times New Roman" pitchFamily="18" charset="0"/>
                <a:ea typeface="Times New Roman" panose="02020603050405020304" pitchFamily="18" charset="0"/>
                <a:cs typeface="Times New Roman" pitchFamily="18" charset="0"/>
              </a:rPr>
              <a:t>Removal of input goods to the SMEs, indirect and direct exporters shall be done on the filing of an ex-bond goods declaration giving the name of the buyer. </a:t>
            </a:r>
          </a:p>
        </p:txBody>
      </p:sp>
    </p:spTree>
    <p:extLst>
      <p:ext uri="{BB962C8B-B14F-4D97-AF65-F5344CB8AC3E}">
        <p14:creationId xmlns:p14="http://schemas.microsoft.com/office/powerpoint/2010/main" val="2271549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9A7AA-0CDC-48FB-8003-1693DDCD2B42}"/>
              </a:ext>
            </a:extLst>
          </p:cNvPr>
          <p:cNvSpPr>
            <a:spLocks noGrp="1"/>
          </p:cNvSpPr>
          <p:nvPr>
            <p:ph type="title"/>
          </p:nvPr>
        </p:nvSpPr>
        <p:spPr>
          <a:xfrm>
            <a:off x="548640" y="365139"/>
            <a:ext cx="11287760" cy="793115"/>
          </a:xfrm>
          <a:ln>
            <a:solidFill>
              <a:schemeClr val="accent1">
                <a:lumMod val="50000"/>
              </a:schemeClr>
            </a:solidFill>
          </a:ln>
        </p:spPr>
        <p:txBody>
          <a:bodyPr/>
          <a:lstStyle/>
          <a:p>
            <a:pPr algn="ctr"/>
            <a:r>
              <a:rPr lang="en-US" b="1" dirty="0">
                <a:latin typeface="Times New Roman" pitchFamily="18" charset="0"/>
                <a:cs typeface="Times New Roman" pitchFamily="18" charset="0"/>
              </a:rPr>
              <a:t>Common Bonded </a:t>
            </a:r>
            <a:r>
              <a:rPr lang="en-US" b="1" dirty="0" smtClean="0">
                <a:latin typeface="Times New Roman" pitchFamily="18" charset="0"/>
                <a:cs typeface="Times New Roman" pitchFamily="18" charset="0"/>
              </a:rPr>
              <a:t>Warehouse … Continued</a:t>
            </a:r>
            <a:endParaRPr lang="x-none"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id="{5E4DA7AA-AA93-47FC-9989-9715D990222B}"/>
              </a:ext>
            </a:extLst>
          </p:cNvPr>
          <p:cNvSpPr>
            <a:spLocks noGrp="1"/>
          </p:cNvSpPr>
          <p:nvPr>
            <p:ph sz="quarter" idx="1"/>
          </p:nvPr>
        </p:nvSpPr>
        <p:spPr>
          <a:xfrm>
            <a:off x="548640" y="1300480"/>
            <a:ext cx="11287760" cy="5313680"/>
          </a:xfrm>
          <a:ln>
            <a:solidFill>
              <a:schemeClr val="accent1">
                <a:lumMod val="75000"/>
              </a:schemeClr>
            </a:solidFill>
          </a:ln>
        </p:spPr>
        <p:txBody>
          <a:bodyPr>
            <a:noAutofit/>
          </a:bodyPr>
          <a:lstStyle/>
          <a:p>
            <a:pPr algn="just">
              <a:spcBef>
                <a:spcPts val="0"/>
              </a:spcBef>
              <a:tabLst>
                <a:tab pos="457200" algn="l"/>
              </a:tabLst>
            </a:pPr>
            <a:r>
              <a:rPr lang="en-US" dirty="0" smtClean="0">
                <a:solidFill>
                  <a:srgbClr val="000000"/>
                </a:solidFill>
                <a:effectLst/>
                <a:latin typeface="Times New Roman" pitchFamily="18" charset="0"/>
                <a:ea typeface="Times New Roman" panose="02020603050405020304" pitchFamily="18" charset="0"/>
                <a:cs typeface="Times New Roman" pitchFamily="18" charset="0"/>
              </a:rPr>
              <a:t>The </a:t>
            </a:r>
            <a:r>
              <a:rPr lang="en-US" dirty="0">
                <a:solidFill>
                  <a:srgbClr val="000000"/>
                </a:solidFill>
                <a:effectLst/>
                <a:latin typeface="Times New Roman" pitchFamily="18" charset="0"/>
                <a:ea typeface="Times New Roman" panose="02020603050405020304" pitchFamily="18" charset="0"/>
                <a:cs typeface="Times New Roman" pitchFamily="18" charset="0"/>
              </a:rPr>
              <a:t>WeBOC system shall debit the authorized quantity from the account of the common bonded warehouse as well as the buyer</a:t>
            </a:r>
            <a:r>
              <a:rPr lang="en-US" dirty="0" smtClean="0">
                <a:solidFill>
                  <a:srgbClr val="000000"/>
                </a:solidFill>
                <a:effectLst/>
                <a:latin typeface="Times New Roman" pitchFamily="18" charset="0"/>
                <a:ea typeface="Times New Roman" panose="02020603050405020304" pitchFamily="18" charset="0"/>
                <a:cs typeface="Times New Roman" pitchFamily="18" charset="0"/>
              </a:rPr>
              <a:t>.</a:t>
            </a:r>
          </a:p>
          <a:p>
            <a:pPr algn="just">
              <a:spcBef>
                <a:spcPts val="0"/>
              </a:spcBef>
              <a:tabLst>
                <a:tab pos="457200" algn="l"/>
              </a:tabLst>
            </a:pPr>
            <a:endParaRPr lang="en-US" dirty="0">
              <a:effectLst/>
              <a:latin typeface="Times New Roman" pitchFamily="18" charset="0"/>
              <a:ea typeface="Times New Roman" panose="02020603050405020304" pitchFamily="18" charset="0"/>
              <a:cs typeface="Times New Roman" pitchFamily="18" charset="0"/>
            </a:endParaRPr>
          </a:p>
          <a:p>
            <a:r>
              <a:rPr lang="en-US" dirty="0">
                <a:latin typeface="Times New Roman" pitchFamily="18" charset="0"/>
                <a:cs typeface="Times New Roman" pitchFamily="18" charset="0"/>
              </a:rPr>
              <a:t>Retention Period three </a:t>
            </a:r>
            <a:r>
              <a:rPr lang="en-US" dirty="0" smtClean="0">
                <a:latin typeface="Times New Roman" pitchFamily="18" charset="0"/>
                <a:cs typeface="Times New Roman" pitchFamily="18" charset="0"/>
              </a:rPr>
              <a:t>years</a:t>
            </a:r>
          </a:p>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Re-export of unsold goods </a:t>
            </a:r>
            <a:r>
              <a:rPr lang="en-US" dirty="0" smtClean="0">
                <a:latin typeface="Times New Roman" pitchFamily="18" charset="0"/>
                <a:cs typeface="Times New Roman" pitchFamily="18" charset="0"/>
              </a:rPr>
              <a:t>allowed</a:t>
            </a:r>
          </a:p>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Permission to sell goods in domestic market on payment of duties and taxes and surcharge @KIBOR Plus 3% after three years </a:t>
            </a:r>
          </a:p>
        </p:txBody>
      </p:sp>
    </p:spTree>
    <p:extLst>
      <p:ext uri="{BB962C8B-B14F-4D97-AF65-F5344CB8AC3E}">
        <p14:creationId xmlns:p14="http://schemas.microsoft.com/office/powerpoint/2010/main" val="227154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6AB85-D4D9-4F76-8689-FBD7CF9879BC}"/>
              </a:ext>
            </a:extLst>
          </p:cNvPr>
          <p:cNvSpPr>
            <a:spLocks noGrp="1"/>
          </p:cNvSpPr>
          <p:nvPr>
            <p:ph type="title"/>
          </p:nvPr>
        </p:nvSpPr>
        <p:spPr>
          <a:xfrm>
            <a:off x="193041" y="81157"/>
            <a:ext cx="11805923" cy="782443"/>
          </a:xfrm>
          <a:ln>
            <a:solidFill>
              <a:schemeClr val="accent1">
                <a:lumMod val="50000"/>
              </a:schemeClr>
            </a:solidFill>
          </a:ln>
        </p:spPr>
        <p:txBody>
          <a:bodyPr/>
          <a:lstStyle/>
          <a:p>
            <a:pPr algn="ctr"/>
            <a:r>
              <a:rPr lang="en-US" sz="3000" b="1" dirty="0">
                <a:latin typeface="Times New Roman" pitchFamily="18" charset="0"/>
                <a:cs typeface="Times New Roman" pitchFamily="18" charset="0"/>
              </a:rPr>
              <a:t>Facilities</a:t>
            </a:r>
            <a:endParaRPr lang="x-none" sz="3000" b="1" dirty="0">
              <a:latin typeface="Times New Roman" pitchFamily="18" charset="0"/>
              <a:cs typeface="Times New Roman" pitchFamily="18" charset="0"/>
            </a:endParaRPr>
          </a:p>
        </p:txBody>
      </p:sp>
      <p:graphicFrame>
        <p:nvGraphicFramePr>
          <p:cNvPr id="4" name="Table 4">
            <a:extLst>
              <a:ext uri="{FF2B5EF4-FFF2-40B4-BE49-F238E27FC236}">
                <a16:creationId xmlns:a16="http://schemas.microsoft.com/office/drawing/2014/main" id="{7ED842DD-CE25-4BB9-9E28-6BD06DBB44E2}"/>
              </a:ext>
            </a:extLst>
          </p:cNvPr>
          <p:cNvGraphicFramePr>
            <a:graphicFrameLocks noGrp="1"/>
          </p:cNvGraphicFramePr>
          <p:nvPr>
            <p:ph idx="1"/>
            <p:extLst>
              <p:ext uri="{D42A27DB-BD31-4B8C-83A1-F6EECF244321}">
                <p14:modId xmlns:p14="http://schemas.microsoft.com/office/powerpoint/2010/main" val="2051155874"/>
              </p:ext>
            </p:extLst>
          </p:nvPr>
        </p:nvGraphicFramePr>
        <p:xfrm>
          <a:off x="193041" y="1014662"/>
          <a:ext cx="11805923" cy="5650549"/>
        </p:xfrm>
        <a:graphic>
          <a:graphicData uri="http://schemas.openxmlformats.org/drawingml/2006/table">
            <a:tbl>
              <a:tblPr firstRow="1" bandRow="1">
                <a:tableStyleId>{5940675A-B579-460E-94D1-54222C63F5DA}</a:tableStyleId>
              </a:tblPr>
              <a:tblGrid>
                <a:gridCol w="11805923">
                  <a:extLst>
                    <a:ext uri="{9D8B030D-6E8A-4147-A177-3AD203B41FA5}">
                      <a16:colId xmlns:a16="http://schemas.microsoft.com/office/drawing/2014/main" val="3167823827"/>
                    </a:ext>
                  </a:extLst>
                </a:gridCol>
              </a:tblGrid>
              <a:tr h="5650549">
                <a:tc>
                  <a:txBody>
                    <a:bodyPr/>
                    <a:lstStyle/>
                    <a:p>
                      <a:pPr marL="342900" lvl="0" indent="-342900">
                        <a:lnSpc>
                          <a:spcPct val="100000"/>
                        </a:lnSpc>
                        <a:buFont typeface="+mj-lt"/>
                        <a:buAutoNum type="arabicPeriod"/>
                      </a:pPr>
                      <a:r>
                        <a:rPr lang="en-US" sz="2400" b="0" kern="1200" dirty="0">
                          <a:solidFill>
                            <a:schemeClr val="dk1"/>
                          </a:solidFill>
                          <a:effectLst/>
                          <a:latin typeface="Times New Roman" pitchFamily="18" charset="0"/>
                          <a:cs typeface="Times New Roman" pitchFamily="18" charset="0"/>
                        </a:rPr>
                        <a:t>Duty and taxes free import of Raw </a:t>
                      </a:r>
                      <a:r>
                        <a:rPr lang="en-US" sz="2400" b="0" kern="1200" dirty="0" smtClean="0">
                          <a:solidFill>
                            <a:schemeClr val="dk1"/>
                          </a:solidFill>
                          <a:effectLst/>
                          <a:latin typeface="Times New Roman" pitchFamily="18" charset="0"/>
                          <a:cs typeface="Times New Roman" pitchFamily="18" charset="0"/>
                        </a:rPr>
                        <a:t>Materials</a:t>
                      </a:r>
                    </a:p>
                    <a:p>
                      <a:pPr marL="342900" lvl="0" indent="-342900">
                        <a:lnSpc>
                          <a:spcPct val="100000"/>
                        </a:lnSpc>
                        <a:buFont typeface="+mj-lt"/>
                        <a:buAutoNum type="arabicPeriod"/>
                      </a:pPr>
                      <a:endParaRPr lang="en-US" sz="2400" b="0" kern="1200" dirty="0">
                        <a:solidFill>
                          <a:schemeClr val="dk1"/>
                        </a:solidFill>
                        <a:effectLst/>
                        <a:latin typeface="Times New Roman" pitchFamily="18" charset="0"/>
                        <a:cs typeface="Times New Roman" pitchFamily="18" charset="0"/>
                      </a:endParaRPr>
                    </a:p>
                    <a:p>
                      <a:pPr marL="342900" lvl="0" indent="-342900">
                        <a:lnSpc>
                          <a:spcPct val="100000"/>
                        </a:lnSpc>
                        <a:buFont typeface="+mj-lt"/>
                        <a:buAutoNum type="arabicPeriod"/>
                      </a:pPr>
                      <a:r>
                        <a:rPr lang="en-US" sz="2400" b="0" kern="1200" dirty="0">
                          <a:solidFill>
                            <a:schemeClr val="dk1"/>
                          </a:solidFill>
                          <a:effectLst/>
                          <a:latin typeface="Times New Roman" pitchFamily="18" charset="0"/>
                          <a:cs typeface="Times New Roman" pitchFamily="18" charset="0"/>
                        </a:rPr>
                        <a:t>Option to procure raw material without payment of Sales tax from domestic </a:t>
                      </a:r>
                      <a:r>
                        <a:rPr lang="en-US" sz="2400" b="0" kern="1200" dirty="0" smtClean="0">
                          <a:solidFill>
                            <a:schemeClr val="dk1"/>
                          </a:solidFill>
                          <a:effectLst/>
                          <a:latin typeface="Times New Roman" pitchFamily="18" charset="0"/>
                          <a:cs typeface="Times New Roman" pitchFamily="18" charset="0"/>
                        </a:rPr>
                        <a:t>market</a:t>
                      </a:r>
                    </a:p>
                    <a:p>
                      <a:pPr marL="342900" lvl="0" indent="-342900">
                        <a:lnSpc>
                          <a:spcPct val="100000"/>
                        </a:lnSpc>
                        <a:buFont typeface="+mj-lt"/>
                        <a:buAutoNum type="arabicPeriod"/>
                      </a:pPr>
                      <a:endParaRPr lang="en-US" sz="2400" b="0" kern="1200" dirty="0">
                        <a:solidFill>
                          <a:schemeClr val="dk1"/>
                        </a:solidFill>
                        <a:effectLst/>
                        <a:latin typeface="Times New Roman" pitchFamily="18" charset="0"/>
                        <a:cs typeface="Times New Roman" pitchFamily="18" charset="0"/>
                      </a:endParaRPr>
                    </a:p>
                    <a:p>
                      <a:pPr marL="342900" lvl="0" indent="-342900">
                        <a:lnSpc>
                          <a:spcPct val="100000"/>
                        </a:lnSpc>
                        <a:buFont typeface="+mj-lt"/>
                        <a:buAutoNum type="arabicPeriod"/>
                      </a:pPr>
                      <a:r>
                        <a:rPr lang="en-US" sz="2400" b="0" kern="1200" dirty="0">
                          <a:solidFill>
                            <a:schemeClr val="dk1"/>
                          </a:solidFill>
                          <a:effectLst/>
                          <a:latin typeface="Times New Roman" pitchFamily="18" charset="0"/>
                          <a:cs typeface="Times New Roman" pitchFamily="18" charset="0"/>
                        </a:rPr>
                        <a:t>Option to import plant machinery and other capital goods for capacity enhancement or quality </a:t>
                      </a:r>
                      <a:r>
                        <a:rPr lang="en-US" sz="2400" b="0" kern="1200" dirty="0" smtClean="0">
                          <a:solidFill>
                            <a:schemeClr val="dk1"/>
                          </a:solidFill>
                          <a:effectLst/>
                          <a:latin typeface="Times New Roman" pitchFamily="18" charset="0"/>
                          <a:cs typeface="Times New Roman" pitchFamily="18" charset="0"/>
                        </a:rPr>
                        <a:t>control</a:t>
                      </a:r>
                    </a:p>
                    <a:p>
                      <a:pPr marL="342900" lvl="0" indent="-342900">
                        <a:lnSpc>
                          <a:spcPct val="100000"/>
                        </a:lnSpc>
                        <a:buFont typeface="+mj-lt"/>
                        <a:buAutoNum type="arabicPeriod"/>
                      </a:pPr>
                      <a:endParaRPr lang="en-US" sz="2400" b="0" kern="1200" dirty="0">
                        <a:solidFill>
                          <a:schemeClr val="dk1"/>
                        </a:solidFill>
                        <a:effectLst/>
                        <a:latin typeface="Times New Roman" pitchFamily="18" charset="0"/>
                        <a:cs typeface="Times New Roman" pitchFamily="18" charset="0"/>
                      </a:endParaRPr>
                    </a:p>
                    <a:p>
                      <a:pPr marL="342900" lvl="0" indent="-342900">
                        <a:lnSpc>
                          <a:spcPct val="100000"/>
                        </a:lnSpc>
                        <a:buFont typeface="+mj-lt"/>
                        <a:buAutoNum type="arabicPeriod"/>
                      </a:pPr>
                      <a:r>
                        <a:rPr lang="en-US" sz="2400" b="0" kern="1200" dirty="0">
                          <a:solidFill>
                            <a:schemeClr val="dk1"/>
                          </a:solidFill>
                          <a:effectLst/>
                          <a:latin typeface="Times New Roman" pitchFamily="18" charset="0"/>
                          <a:cs typeface="Times New Roman" pitchFamily="18" charset="0"/>
                        </a:rPr>
                        <a:t>Option to import/acquire  raw materials for production of </a:t>
                      </a:r>
                      <a:r>
                        <a:rPr lang="en-US" sz="2400" b="0" kern="1200" dirty="0" smtClean="0">
                          <a:solidFill>
                            <a:schemeClr val="dk1"/>
                          </a:solidFill>
                          <a:effectLst/>
                          <a:latin typeface="Times New Roman" pitchFamily="18" charset="0"/>
                          <a:cs typeface="Times New Roman" pitchFamily="18" charset="0"/>
                        </a:rPr>
                        <a:t>power/electricity</a:t>
                      </a:r>
                    </a:p>
                    <a:p>
                      <a:pPr marL="342900" lvl="0" indent="-342900">
                        <a:lnSpc>
                          <a:spcPct val="100000"/>
                        </a:lnSpc>
                        <a:buFont typeface="+mj-lt"/>
                        <a:buAutoNum type="arabicPeriod"/>
                      </a:pPr>
                      <a:endParaRPr lang="en-US" sz="2400" b="0" kern="1200" dirty="0">
                        <a:solidFill>
                          <a:schemeClr val="dk1"/>
                        </a:solidFill>
                        <a:effectLst/>
                        <a:latin typeface="Times New Roman" pitchFamily="18" charset="0"/>
                        <a:cs typeface="Times New Roman" pitchFamily="18" charset="0"/>
                      </a:endParaRPr>
                    </a:p>
                    <a:p>
                      <a:pPr marL="342900" lvl="0" indent="-342900">
                        <a:lnSpc>
                          <a:spcPct val="100000"/>
                        </a:lnSpc>
                        <a:buFont typeface="+mj-lt"/>
                        <a:buAutoNum type="arabicPeriod"/>
                      </a:pPr>
                      <a:r>
                        <a:rPr lang="en-US" sz="2400" b="0" kern="1200" dirty="0" smtClean="0">
                          <a:solidFill>
                            <a:schemeClr val="dk1"/>
                          </a:solidFill>
                          <a:effectLst/>
                          <a:latin typeface="Times New Roman" pitchFamily="18" charset="0"/>
                          <a:cs typeface="Times New Roman" pitchFamily="18" charset="0"/>
                        </a:rPr>
                        <a:t>Electricity, Gas </a:t>
                      </a:r>
                      <a:r>
                        <a:rPr lang="en-US" sz="2400" b="0" kern="1200" dirty="0" smtClean="0">
                          <a:solidFill>
                            <a:schemeClr val="tx1"/>
                          </a:solidFill>
                          <a:effectLst/>
                          <a:latin typeface="Times New Roman" pitchFamily="18" charset="0"/>
                          <a:cs typeface="Times New Roman" pitchFamily="18" charset="0"/>
                        </a:rPr>
                        <a:t>&amp; Services </a:t>
                      </a:r>
                      <a:r>
                        <a:rPr lang="en-US" sz="2400" b="0" kern="1200" dirty="0" smtClean="0">
                          <a:solidFill>
                            <a:schemeClr val="dk1"/>
                          </a:solidFill>
                          <a:effectLst/>
                          <a:latin typeface="Times New Roman" pitchFamily="18" charset="0"/>
                          <a:cs typeface="Times New Roman" pitchFamily="18" charset="0"/>
                        </a:rPr>
                        <a:t>(Sales </a:t>
                      </a:r>
                      <a:r>
                        <a:rPr lang="en-US" sz="2400" b="0" kern="1200" dirty="0">
                          <a:solidFill>
                            <a:schemeClr val="dk1"/>
                          </a:solidFill>
                          <a:effectLst/>
                          <a:latin typeface="Times New Roman" pitchFamily="18" charset="0"/>
                          <a:cs typeface="Times New Roman" pitchFamily="18" charset="0"/>
                        </a:rPr>
                        <a:t>tax refund </a:t>
                      </a:r>
                      <a:r>
                        <a:rPr lang="en-US" sz="2400" b="0" kern="1200" dirty="0" smtClean="0">
                          <a:solidFill>
                            <a:schemeClr val="dk1"/>
                          </a:solidFill>
                          <a:effectLst/>
                          <a:latin typeface="Times New Roman" pitchFamily="18" charset="0"/>
                          <a:cs typeface="Times New Roman" pitchFamily="18" charset="0"/>
                        </a:rPr>
                        <a:t>if </a:t>
                      </a:r>
                      <a:r>
                        <a:rPr lang="en-US" sz="2400" b="0" dirty="0" smtClean="0">
                          <a:latin typeface="Times New Roman" pitchFamily="18" charset="0"/>
                          <a:cs typeface="Times New Roman" pitchFamily="18" charset="0"/>
                        </a:rPr>
                        <a:t>utilized as input goods for the manufacture of output goods exported)</a:t>
                      </a:r>
                      <a:endParaRPr lang="en-US" sz="2400" b="0" kern="1200" dirty="0">
                        <a:solidFill>
                          <a:schemeClr val="dk1"/>
                        </a:solidFill>
                        <a:effectLst/>
                        <a:latin typeface="Times New Roman" pitchFamily="18" charset="0"/>
                        <a:cs typeface="Times New Roman" pitchFamily="18" charset="0"/>
                      </a:endParaRPr>
                    </a:p>
                  </a:txBody>
                  <a:tcPr/>
                </a:tc>
                <a:extLst>
                  <a:ext uri="{0D108BD9-81ED-4DB2-BD59-A6C34878D82A}">
                    <a16:rowId xmlns:a16="http://schemas.microsoft.com/office/drawing/2014/main" val="1112746192"/>
                  </a:ext>
                </a:extLst>
              </a:tr>
            </a:tbl>
          </a:graphicData>
        </a:graphic>
      </p:graphicFrame>
    </p:spTree>
    <p:extLst>
      <p:ext uri="{BB962C8B-B14F-4D97-AF65-F5344CB8AC3E}">
        <p14:creationId xmlns:p14="http://schemas.microsoft.com/office/powerpoint/2010/main" val="2488543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6AB85-D4D9-4F76-8689-FBD7CF9879BC}"/>
              </a:ext>
            </a:extLst>
          </p:cNvPr>
          <p:cNvSpPr>
            <a:spLocks noGrp="1"/>
          </p:cNvSpPr>
          <p:nvPr>
            <p:ph type="title"/>
          </p:nvPr>
        </p:nvSpPr>
        <p:spPr>
          <a:xfrm>
            <a:off x="193041" y="81157"/>
            <a:ext cx="11805923" cy="782443"/>
          </a:xfrm>
          <a:ln>
            <a:solidFill>
              <a:schemeClr val="accent1">
                <a:lumMod val="50000"/>
              </a:schemeClr>
            </a:solidFill>
          </a:ln>
        </p:spPr>
        <p:txBody>
          <a:bodyPr/>
          <a:lstStyle/>
          <a:p>
            <a:pPr algn="ctr"/>
            <a:r>
              <a:rPr lang="en-US" sz="3000" b="1" dirty="0" smtClean="0">
                <a:latin typeface="Times New Roman" pitchFamily="18" charset="0"/>
                <a:cs typeface="Times New Roman" pitchFamily="18" charset="0"/>
              </a:rPr>
              <a:t>Facilities … Continued </a:t>
            </a:r>
            <a:endParaRPr lang="x-none" sz="3000" b="1" dirty="0">
              <a:latin typeface="Times New Roman" pitchFamily="18" charset="0"/>
              <a:cs typeface="Times New Roman" pitchFamily="18" charset="0"/>
            </a:endParaRPr>
          </a:p>
        </p:txBody>
      </p:sp>
      <p:graphicFrame>
        <p:nvGraphicFramePr>
          <p:cNvPr id="4" name="Table 4">
            <a:extLst>
              <a:ext uri="{FF2B5EF4-FFF2-40B4-BE49-F238E27FC236}">
                <a16:creationId xmlns:a16="http://schemas.microsoft.com/office/drawing/2014/main" id="{7ED842DD-CE25-4BB9-9E28-6BD06DBB44E2}"/>
              </a:ext>
            </a:extLst>
          </p:cNvPr>
          <p:cNvGraphicFramePr>
            <a:graphicFrameLocks noGrp="1"/>
          </p:cNvGraphicFramePr>
          <p:nvPr>
            <p:ph idx="1"/>
            <p:extLst>
              <p:ext uri="{D42A27DB-BD31-4B8C-83A1-F6EECF244321}">
                <p14:modId xmlns:p14="http://schemas.microsoft.com/office/powerpoint/2010/main" val="2051155874"/>
              </p:ext>
            </p:extLst>
          </p:nvPr>
        </p:nvGraphicFramePr>
        <p:xfrm>
          <a:off x="193041" y="1014662"/>
          <a:ext cx="11805923" cy="5650549"/>
        </p:xfrm>
        <a:graphic>
          <a:graphicData uri="http://schemas.openxmlformats.org/drawingml/2006/table">
            <a:tbl>
              <a:tblPr firstRow="1" bandRow="1">
                <a:tableStyleId>{5940675A-B579-460E-94D1-54222C63F5DA}</a:tableStyleId>
              </a:tblPr>
              <a:tblGrid>
                <a:gridCol w="11805923">
                  <a:extLst>
                    <a:ext uri="{9D8B030D-6E8A-4147-A177-3AD203B41FA5}">
                      <a16:colId xmlns:a16="http://schemas.microsoft.com/office/drawing/2014/main" val="3167823827"/>
                    </a:ext>
                  </a:extLst>
                </a:gridCol>
              </a:tblGrid>
              <a:tr h="5650549">
                <a:tc>
                  <a:txBody>
                    <a:bodyPr/>
                    <a:lstStyle/>
                    <a:p>
                      <a:pPr marL="457200" lvl="0" indent="-457200">
                        <a:lnSpc>
                          <a:spcPct val="100000"/>
                        </a:lnSpc>
                        <a:buFont typeface="+mj-lt"/>
                        <a:buAutoNum type="arabicPeriod" startAt="6"/>
                      </a:pPr>
                      <a:r>
                        <a:rPr lang="en-US" sz="2400" b="0" kern="1200" dirty="0" smtClean="0">
                          <a:solidFill>
                            <a:schemeClr val="dk1"/>
                          </a:solidFill>
                          <a:effectLst/>
                          <a:latin typeface="Times New Roman" pitchFamily="18" charset="0"/>
                          <a:cs typeface="Times New Roman" pitchFamily="18" charset="0"/>
                        </a:rPr>
                        <a:t>Advance </a:t>
                      </a:r>
                      <a:r>
                        <a:rPr lang="en-US" sz="2400" b="0" kern="1200" dirty="0">
                          <a:solidFill>
                            <a:schemeClr val="dk1"/>
                          </a:solidFill>
                          <a:effectLst/>
                          <a:latin typeface="Times New Roman" pitchFamily="18" charset="0"/>
                          <a:cs typeface="Times New Roman" pitchFamily="18" charset="0"/>
                        </a:rPr>
                        <a:t>import authorization for maximum 5 years, with annual quantity authorization as per yearly production </a:t>
                      </a:r>
                      <a:r>
                        <a:rPr lang="en-US" sz="2400" b="0" kern="1200" dirty="0" smtClean="0">
                          <a:solidFill>
                            <a:schemeClr val="dk1"/>
                          </a:solidFill>
                          <a:effectLst/>
                          <a:latin typeface="Times New Roman" pitchFamily="18" charset="0"/>
                          <a:cs typeface="Times New Roman" pitchFamily="18" charset="0"/>
                        </a:rPr>
                        <a:t>plan </a:t>
                      </a:r>
                    </a:p>
                    <a:p>
                      <a:pPr marL="457200" lvl="0" indent="-457200">
                        <a:lnSpc>
                          <a:spcPct val="100000"/>
                        </a:lnSpc>
                        <a:buFont typeface="+mj-lt"/>
                        <a:buAutoNum type="arabicPeriod" startAt="6"/>
                      </a:pPr>
                      <a:endParaRPr lang="en-US" sz="2400" b="0" kern="1200" dirty="0" smtClean="0">
                        <a:solidFill>
                          <a:schemeClr val="dk1"/>
                        </a:solidFill>
                        <a:effectLst/>
                        <a:latin typeface="Times New Roman" pitchFamily="18" charset="0"/>
                        <a:cs typeface="Times New Roman" pitchFamily="18" charset="0"/>
                      </a:endParaRP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2400" b="0" kern="1200" dirty="0" smtClean="0">
                          <a:solidFill>
                            <a:schemeClr val="dk1"/>
                          </a:solidFill>
                          <a:effectLst/>
                          <a:latin typeface="Times New Roman" pitchFamily="18" charset="0"/>
                          <a:cs typeface="Times New Roman" pitchFamily="18" charset="0"/>
                        </a:rPr>
                        <a:t>Annual reconciliation statement submitted online in </a:t>
                      </a:r>
                      <a:r>
                        <a:rPr lang="en-US" sz="2400" b="0" kern="1200" dirty="0" err="1" smtClean="0">
                          <a:solidFill>
                            <a:schemeClr val="dk1"/>
                          </a:solidFill>
                          <a:effectLst/>
                          <a:latin typeface="Times New Roman" pitchFamily="18" charset="0"/>
                          <a:cs typeface="Times New Roman" pitchFamily="18" charset="0"/>
                        </a:rPr>
                        <a:t>WeBOC</a:t>
                      </a:r>
                      <a:r>
                        <a:rPr lang="en-US" sz="2400" b="0" kern="1200" dirty="0" smtClean="0">
                          <a:solidFill>
                            <a:schemeClr val="dk1"/>
                          </a:solidFill>
                          <a:effectLst/>
                          <a:latin typeface="Times New Roman" pitchFamily="18" charset="0"/>
                          <a:cs typeface="Times New Roman" pitchFamily="18" charset="0"/>
                        </a:rPr>
                        <a:t>, to trigger next year’s authorization.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startAt="7"/>
                        <a:tabLst/>
                        <a:defRPr/>
                      </a:pPr>
                      <a:endParaRPr lang="en-US" sz="2400" b="0" kern="1200" dirty="0" smtClean="0">
                        <a:solidFill>
                          <a:schemeClr val="dk1"/>
                        </a:solidFill>
                        <a:effectLst/>
                        <a:latin typeface="Times New Roman" pitchFamily="18" charset="0"/>
                        <a:cs typeface="Times New Roman" pitchFamily="18" charset="0"/>
                      </a:endParaRPr>
                    </a:p>
                    <a:p>
                      <a:pPr marL="457200" lvl="0" indent="-457200">
                        <a:lnSpc>
                          <a:spcPct val="100000"/>
                        </a:lnSpc>
                        <a:buFont typeface="+mj-lt"/>
                        <a:buAutoNum type="arabicPeriod" startAt="8"/>
                      </a:pPr>
                      <a:r>
                        <a:rPr lang="en-US" sz="2400" b="0" kern="1200" dirty="0" smtClean="0">
                          <a:solidFill>
                            <a:schemeClr val="dk1"/>
                          </a:solidFill>
                          <a:effectLst/>
                          <a:latin typeface="Times New Roman" pitchFamily="18" charset="0"/>
                          <a:cs typeface="Times New Roman" pitchFamily="18" charset="0"/>
                        </a:rPr>
                        <a:t>Option </a:t>
                      </a:r>
                      <a:r>
                        <a:rPr lang="en-US" sz="2400" b="0" kern="1200" dirty="0">
                          <a:solidFill>
                            <a:schemeClr val="dk1"/>
                          </a:solidFill>
                          <a:effectLst/>
                          <a:latin typeface="Times New Roman" pitchFamily="18" charset="0"/>
                          <a:cs typeface="Times New Roman" pitchFamily="18" charset="0"/>
                        </a:rPr>
                        <a:t>for Increment in authorized </a:t>
                      </a:r>
                      <a:r>
                        <a:rPr lang="en-US" sz="2400" b="0" kern="1200" dirty="0" smtClean="0">
                          <a:solidFill>
                            <a:schemeClr val="dk1"/>
                          </a:solidFill>
                          <a:effectLst/>
                          <a:latin typeface="Times New Roman" pitchFamily="18" charset="0"/>
                          <a:cs typeface="Times New Roman" pitchFamily="18" charset="0"/>
                        </a:rPr>
                        <a:t>quantities</a:t>
                      </a:r>
                    </a:p>
                    <a:p>
                      <a:pPr marL="457200" lvl="0" indent="-457200">
                        <a:lnSpc>
                          <a:spcPct val="100000"/>
                        </a:lnSpc>
                        <a:buFont typeface="+mj-lt"/>
                        <a:buAutoNum type="arabicPeriod" startAt="8"/>
                      </a:pPr>
                      <a:endParaRPr lang="en-US" sz="2400" b="0" kern="1200" dirty="0">
                        <a:solidFill>
                          <a:schemeClr val="dk1"/>
                        </a:solidFill>
                        <a:effectLst/>
                        <a:latin typeface="Times New Roman" pitchFamily="18" charset="0"/>
                        <a:cs typeface="Times New Roman" pitchFamily="18" charset="0"/>
                      </a:endParaRPr>
                    </a:p>
                    <a:p>
                      <a:pPr marL="457200" lvl="0" indent="-457200">
                        <a:lnSpc>
                          <a:spcPct val="100000"/>
                        </a:lnSpc>
                        <a:buFont typeface="+mj-lt"/>
                        <a:buAutoNum type="arabicPeriod" startAt="9"/>
                      </a:pPr>
                      <a:r>
                        <a:rPr lang="en-US" sz="2400" b="0" kern="1200" dirty="0" smtClean="0">
                          <a:solidFill>
                            <a:schemeClr val="dk1"/>
                          </a:solidFill>
                          <a:effectLst/>
                          <a:latin typeface="Times New Roman" pitchFamily="18" charset="0"/>
                          <a:cs typeface="Times New Roman" pitchFamily="18" charset="0"/>
                        </a:rPr>
                        <a:t>Option </a:t>
                      </a:r>
                      <a:r>
                        <a:rPr lang="en-US" sz="2400" b="0" kern="1200" dirty="0">
                          <a:solidFill>
                            <a:schemeClr val="dk1"/>
                          </a:solidFill>
                          <a:effectLst/>
                          <a:latin typeface="Times New Roman" pitchFamily="18" charset="0"/>
                          <a:cs typeface="Times New Roman" pitchFamily="18" charset="0"/>
                        </a:rPr>
                        <a:t>to get authorization against performance and contract </a:t>
                      </a:r>
                      <a:r>
                        <a:rPr lang="en-US" sz="2400" b="0" kern="1200" dirty="0" smtClean="0">
                          <a:solidFill>
                            <a:schemeClr val="dk1"/>
                          </a:solidFill>
                          <a:effectLst/>
                          <a:latin typeface="Times New Roman" pitchFamily="18" charset="0"/>
                          <a:cs typeface="Times New Roman" pitchFamily="18" charset="0"/>
                        </a:rPr>
                        <a:t>simultaneously</a:t>
                      </a:r>
                    </a:p>
                    <a:p>
                      <a:pPr marL="457200" lvl="0" indent="-457200">
                        <a:lnSpc>
                          <a:spcPct val="100000"/>
                        </a:lnSpc>
                        <a:buFont typeface="+mj-lt"/>
                        <a:buAutoNum type="arabicPeriod" startAt="9"/>
                      </a:pPr>
                      <a:endParaRPr lang="en-US" sz="2400" b="0" kern="1200" dirty="0" smtClean="0">
                        <a:solidFill>
                          <a:schemeClr val="dk1"/>
                        </a:solidFill>
                        <a:effectLst/>
                        <a:latin typeface="Times New Roman" pitchFamily="18" charset="0"/>
                        <a:cs typeface="Times New Roman" pitchFamily="18" charset="0"/>
                      </a:endParaRPr>
                    </a:p>
                    <a:p>
                      <a:pPr marL="457200" lvl="0" indent="-457200">
                        <a:lnSpc>
                          <a:spcPct val="100000"/>
                        </a:lnSpc>
                        <a:buFont typeface="+mj-lt"/>
                        <a:buAutoNum type="arabicPeriod" startAt="9"/>
                      </a:pPr>
                      <a:r>
                        <a:rPr lang="en-US" sz="2400" b="0" kern="1200" dirty="0" smtClean="0">
                          <a:solidFill>
                            <a:schemeClr val="dk1"/>
                          </a:solidFill>
                          <a:effectLst/>
                          <a:latin typeface="Times New Roman" pitchFamily="18" charset="0"/>
                          <a:cs typeface="Times New Roman" pitchFamily="18" charset="0"/>
                        </a:rPr>
                        <a:t>Option </a:t>
                      </a:r>
                      <a:r>
                        <a:rPr lang="en-US" sz="2400" b="0" kern="1200" dirty="0">
                          <a:solidFill>
                            <a:schemeClr val="dk1"/>
                          </a:solidFill>
                          <a:effectLst/>
                          <a:latin typeface="Times New Roman" pitchFamily="18" charset="0"/>
                          <a:cs typeface="Times New Roman" pitchFamily="18" charset="0"/>
                        </a:rPr>
                        <a:t>to transfer raw material to indirect exporter for manufacturing (Vendor) </a:t>
                      </a:r>
                      <a:endParaRPr lang="en-US" sz="2400" b="0" kern="1200" dirty="0">
                        <a:solidFill>
                          <a:schemeClr val="dk1"/>
                        </a:solidFill>
                        <a:effectLst/>
                        <a:latin typeface="Times New Roman" pitchFamily="18" charset="0"/>
                        <a:ea typeface="+mn-ea"/>
                        <a:cs typeface="Times New Roman" pitchFamily="18" charset="0"/>
                      </a:endParaRPr>
                    </a:p>
                  </a:txBody>
                  <a:tcPr/>
                </a:tc>
                <a:extLst>
                  <a:ext uri="{0D108BD9-81ED-4DB2-BD59-A6C34878D82A}">
                    <a16:rowId xmlns:a16="http://schemas.microsoft.com/office/drawing/2014/main" val="1112746192"/>
                  </a:ext>
                </a:extLst>
              </a:tr>
            </a:tbl>
          </a:graphicData>
        </a:graphic>
      </p:graphicFrame>
    </p:spTree>
    <p:extLst>
      <p:ext uri="{BB962C8B-B14F-4D97-AF65-F5344CB8AC3E}">
        <p14:creationId xmlns:p14="http://schemas.microsoft.com/office/powerpoint/2010/main" val="248854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B46F3-13D7-42E7-B701-0A3FD7AC05E9}"/>
              </a:ext>
            </a:extLst>
          </p:cNvPr>
          <p:cNvSpPr>
            <a:spLocks noGrp="1"/>
          </p:cNvSpPr>
          <p:nvPr>
            <p:ph type="title"/>
          </p:nvPr>
        </p:nvSpPr>
        <p:spPr>
          <a:ln>
            <a:solidFill>
              <a:schemeClr val="accent1">
                <a:lumMod val="50000"/>
              </a:schemeClr>
            </a:solidFill>
          </a:ln>
        </p:spPr>
        <p:txBody>
          <a:bodyPr/>
          <a:lstStyle/>
          <a:p>
            <a:pPr algn="ctr"/>
            <a:r>
              <a:rPr lang="en-US" b="1" dirty="0" smtClean="0">
                <a:latin typeface="Times New Roman" pitchFamily="18" charset="0"/>
                <a:cs typeface="Times New Roman" pitchFamily="18" charset="0"/>
              </a:rPr>
              <a:t>Present </a:t>
            </a:r>
            <a:r>
              <a:rPr lang="en-US" b="1" dirty="0">
                <a:latin typeface="Times New Roman" pitchFamily="18" charset="0"/>
                <a:cs typeface="Times New Roman" pitchFamily="18" charset="0"/>
              </a:rPr>
              <a:t>Schemes</a:t>
            </a:r>
            <a:endParaRPr lang="x-none"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id="{2DA29E8B-1EE6-4250-95D2-1BE6FC5A04CD}"/>
              </a:ext>
            </a:extLst>
          </p:cNvPr>
          <p:cNvSpPr>
            <a:spLocks noGrp="1"/>
          </p:cNvSpPr>
          <p:nvPr>
            <p:ph sz="quarter" idx="1"/>
          </p:nvPr>
        </p:nvSpPr>
        <p:spPr>
          <a:ln>
            <a:solidFill>
              <a:schemeClr val="accent1">
                <a:lumMod val="75000"/>
              </a:schemeClr>
            </a:solidFill>
          </a:ln>
        </p:spPr>
        <p:txBody>
          <a:bodyPr>
            <a:normAutofit/>
          </a:bodyPr>
          <a:lstStyle/>
          <a:p>
            <a:pPr algn="just">
              <a:lnSpc>
                <a:spcPct val="150000"/>
              </a:lnSpc>
            </a:pPr>
            <a:r>
              <a:rPr lang="en-US" b="1" dirty="0">
                <a:latin typeface="Times New Roman" pitchFamily="18" charset="0"/>
                <a:cs typeface="Times New Roman" pitchFamily="18" charset="0"/>
              </a:rPr>
              <a:t>Manufacturing Bond </a:t>
            </a:r>
            <a:r>
              <a:rPr lang="en-US" dirty="0">
                <a:latin typeface="Times New Roman" pitchFamily="18" charset="0"/>
                <a:cs typeface="Times New Roman" pitchFamily="18" charset="0"/>
              </a:rPr>
              <a:t>Rules (SRO 450(I)/</a:t>
            </a:r>
            <a:r>
              <a:rPr lang="en-US" dirty="0" smtClean="0">
                <a:latin typeface="Times New Roman" pitchFamily="18" charset="0"/>
                <a:cs typeface="Times New Roman" pitchFamily="18" charset="0"/>
              </a:rPr>
              <a:t>2001) Rules </a:t>
            </a:r>
            <a:r>
              <a:rPr lang="en-US" dirty="0">
                <a:latin typeface="Times New Roman" pitchFamily="18" charset="0"/>
                <a:cs typeface="Times New Roman" pitchFamily="18" charset="0"/>
              </a:rPr>
              <a:t>merged in </a:t>
            </a:r>
            <a:r>
              <a:rPr lang="en-US" dirty="0" smtClean="0">
                <a:latin typeface="Times New Roman" pitchFamily="18" charset="0"/>
                <a:cs typeface="Times New Roman" pitchFamily="18" charset="0"/>
              </a:rPr>
              <a:t>Chapter-XV entitled Warehousing</a:t>
            </a:r>
            <a:r>
              <a:rPr lang="en-US" dirty="0">
                <a:latin typeface="Times New Roman" pitchFamily="18" charset="0"/>
                <a:cs typeface="Times New Roman" pitchFamily="18" charset="0"/>
              </a:rPr>
              <a:t>)</a:t>
            </a:r>
          </a:p>
          <a:p>
            <a:pPr algn="just">
              <a:lnSpc>
                <a:spcPct val="150000"/>
              </a:lnSpc>
            </a:pPr>
            <a:r>
              <a:rPr lang="en-US" dirty="0">
                <a:latin typeface="Times New Roman" pitchFamily="18" charset="0"/>
                <a:cs typeface="Times New Roman" pitchFamily="18" charset="0"/>
              </a:rPr>
              <a:t>Chapter on </a:t>
            </a:r>
            <a:r>
              <a:rPr lang="en-US" b="1" dirty="0">
                <a:latin typeface="Times New Roman" pitchFamily="18" charset="0"/>
                <a:cs typeface="Times New Roman" pitchFamily="18" charset="0"/>
              </a:rPr>
              <a:t>Raw Hides </a:t>
            </a:r>
            <a:r>
              <a:rPr lang="en-US" dirty="0" smtClean="0">
                <a:latin typeface="Times New Roman" pitchFamily="18" charset="0"/>
                <a:cs typeface="Times New Roman" pitchFamily="18" charset="0"/>
              </a:rPr>
              <a:t>Sub-Chapter </a:t>
            </a:r>
            <a:r>
              <a:rPr lang="en-US" dirty="0">
                <a:latin typeface="Times New Roman" pitchFamily="18" charset="0"/>
                <a:cs typeface="Times New Roman" pitchFamily="18" charset="0"/>
              </a:rPr>
              <a:t>5, SRO 450(I)/2001</a:t>
            </a:r>
          </a:p>
          <a:p>
            <a:pPr algn="just">
              <a:lnSpc>
                <a:spcPct val="150000"/>
              </a:lnSpc>
            </a:pPr>
            <a:r>
              <a:rPr lang="en-US" b="1" dirty="0">
                <a:latin typeface="Times New Roman" pitchFamily="18" charset="0"/>
                <a:cs typeface="Times New Roman" pitchFamily="18" charset="0"/>
              </a:rPr>
              <a:t>DTRE</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Sub-Chapter 7, Chapter XII) SRO </a:t>
            </a:r>
            <a:r>
              <a:rPr lang="en-US" dirty="0">
                <a:latin typeface="Times New Roman" pitchFamily="18" charset="0"/>
                <a:cs typeface="Times New Roman" pitchFamily="18" charset="0"/>
              </a:rPr>
              <a:t>450(I)/2001 </a:t>
            </a:r>
          </a:p>
          <a:p>
            <a:pPr algn="just">
              <a:lnSpc>
                <a:spcPct val="150000"/>
              </a:lnSpc>
            </a:pPr>
            <a:r>
              <a:rPr lang="en-US" b="1" dirty="0">
                <a:latin typeface="Times New Roman" pitchFamily="18" charset="0"/>
                <a:cs typeface="Times New Roman" pitchFamily="18" charset="0"/>
              </a:rPr>
              <a:t>SRO 326(I)/2008 </a:t>
            </a:r>
            <a:r>
              <a:rPr lang="en-US" dirty="0">
                <a:latin typeface="Times New Roman" pitchFamily="18" charset="0"/>
                <a:cs typeface="Times New Roman" pitchFamily="18" charset="0"/>
              </a:rPr>
              <a:t>&amp; </a:t>
            </a:r>
            <a:r>
              <a:rPr lang="en-US" b="1" dirty="0">
                <a:latin typeface="Times New Roman" pitchFamily="18" charset="0"/>
                <a:cs typeface="Times New Roman" pitchFamily="18" charset="0"/>
              </a:rPr>
              <a:t>327(I)/2008 </a:t>
            </a:r>
            <a:r>
              <a:rPr lang="en-US" dirty="0">
                <a:latin typeface="Times New Roman" pitchFamily="18" charset="0"/>
                <a:cs typeface="Times New Roman" pitchFamily="18" charset="0"/>
              </a:rPr>
              <a:t>(The  Export Oriented Units &amp; Small &amp; Medium Enterprise rules 2008)</a:t>
            </a:r>
          </a:p>
          <a:p>
            <a:pPr algn="just">
              <a:lnSpc>
                <a:spcPct val="150000"/>
              </a:lnSpc>
            </a:pPr>
            <a:r>
              <a:rPr lang="en-US" dirty="0">
                <a:latin typeface="Times New Roman" pitchFamily="18" charset="0"/>
                <a:cs typeface="Times New Roman" pitchFamily="18" charset="0"/>
              </a:rPr>
              <a:t>Temporary Importation Scheme SRO </a:t>
            </a:r>
            <a:r>
              <a:rPr lang="en-US" b="1" dirty="0">
                <a:latin typeface="Times New Roman" pitchFamily="18" charset="0"/>
                <a:cs typeface="Times New Roman" pitchFamily="18" charset="0"/>
              </a:rPr>
              <a:t>492(I)/2009</a:t>
            </a:r>
          </a:p>
          <a:p>
            <a:pPr algn="just"/>
            <a:endParaRPr lang="x-none" dirty="0">
              <a:latin typeface="Times New Roman" pitchFamily="18" charset="0"/>
              <a:cs typeface="Times New Roman" pitchFamily="18" charset="0"/>
            </a:endParaRPr>
          </a:p>
        </p:txBody>
      </p:sp>
    </p:spTree>
    <p:extLst>
      <p:ext uri="{BB962C8B-B14F-4D97-AF65-F5344CB8AC3E}">
        <p14:creationId xmlns:p14="http://schemas.microsoft.com/office/powerpoint/2010/main" val="19272414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6AB85-D4D9-4F76-8689-FBD7CF9879BC}"/>
              </a:ext>
            </a:extLst>
          </p:cNvPr>
          <p:cNvSpPr>
            <a:spLocks noGrp="1"/>
          </p:cNvSpPr>
          <p:nvPr>
            <p:ph type="title"/>
          </p:nvPr>
        </p:nvSpPr>
        <p:spPr>
          <a:xfrm>
            <a:off x="193049" y="102204"/>
            <a:ext cx="11805921" cy="945515"/>
          </a:xfrm>
          <a:ln>
            <a:solidFill>
              <a:schemeClr val="accent1">
                <a:lumMod val="50000"/>
              </a:schemeClr>
            </a:solidFill>
          </a:ln>
        </p:spPr>
        <p:txBody>
          <a:bodyPr>
            <a:normAutofit/>
          </a:bodyPr>
          <a:lstStyle/>
          <a:p>
            <a:pPr algn="ctr"/>
            <a:r>
              <a:rPr lang="en-US" sz="3000" b="1" dirty="0">
                <a:latin typeface="Times New Roman" pitchFamily="18" charset="0"/>
                <a:cs typeface="Times New Roman" pitchFamily="18" charset="0"/>
              </a:rPr>
              <a:t>Facilities </a:t>
            </a:r>
            <a:r>
              <a:rPr lang="en-US" sz="3000" b="1" dirty="0" smtClean="0">
                <a:latin typeface="Times New Roman" pitchFamily="18" charset="0"/>
                <a:cs typeface="Times New Roman" pitchFamily="18" charset="0"/>
              </a:rPr>
              <a:t>… Continued</a:t>
            </a:r>
            <a:endParaRPr lang="x-none" sz="3000" b="1" dirty="0">
              <a:latin typeface="Times New Roman" pitchFamily="18" charset="0"/>
              <a:cs typeface="Times New Roman" pitchFamily="18" charset="0"/>
            </a:endParaRPr>
          </a:p>
        </p:txBody>
      </p:sp>
      <p:graphicFrame>
        <p:nvGraphicFramePr>
          <p:cNvPr id="4" name="Table 4">
            <a:extLst>
              <a:ext uri="{FF2B5EF4-FFF2-40B4-BE49-F238E27FC236}">
                <a16:creationId xmlns:a16="http://schemas.microsoft.com/office/drawing/2014/main" id="{7ED842DD-CE25-4BB9-9E28-6BD06DBB44E2}"/>
              </a:ext>
            </a:extLst>
          </p:cNvPr>
          <p:cNvGraphicFramePr>
            <a:graphicFrameLocks noGrp="1"/>
          </p:cNvGraphicFramePr>
          <p:nvPr>
            <p:ph idx="1"/>
            <p:extLst>
              <p:ext uri="{D42A27DB-BD31-4B8C-83A1-F6EECF244321}">
                <p14:modId xmlns:p14="http://schemas.microsoft.com/office/powerpoint/2010/main" val="3222754119"/>
              </p:ext>
            </p:extLst>
          </p:nvPr>
        </p:nvGraphicFramePr>
        <p:xfrm>
          <a:off x="193041" y="1146543"/>
          <a:ext cx="11805923" cy="5577840"/>
        </p:xfrm>
        <a:graphic>
          <a:graphicData uri="http://schemas.openxmlformats.org/drawingml/2006/table">
            <a:tbl>
              <a:tblPr firstRow="1" bandRow="1">
                <a:tableStyleId>{5940675A-B579-460E-94D1-54222C63F5DA}</a:tableStyleId>
              </a:tblPr>
              <a:tblGrid>
                <a:gridCol w="11805923">
                  <a:extLst>
                    <a:ext uri="{9D8B030D-6E8A-4147-A177-3AD203B41FA5}">
                      <a16:colId xmlns:a16="http://schemas.microsoft.com/office/drawing/2014/main" val="3167823827"/>
                    </a:ext>
                  </a:extLst>
                </a:gridCol>
              </a:tblGrid>
              <a:tr h="5292877">
                <a:tc>
                  <a:txBody>
                    <a:bodyPr/>
                    <a:lstStyle/>
                    <a:p>
                      <a:pPr marL="457200" marR="0" lvl="0" indent="-457200" algn="just" defTabSz="914400" rtl="0" eaLnBrk="1" fontAlgn="auto" latinLnBrk="0" hangingPunct="1">
                        <a:lnSpc>
                          <a:spcPct val="100000"/>
                        </a:lnSpc>
                        <a:spcBef>
                          <a:spcPts val="0"/>
                        </a:spcBef>
                        <a:spcAft>
                          <a:spcPts val="0"/>
                        </a:spcAft>
                        <a:buClrTx/>
                        <a:buSzTx/>
                        <a:buFont typeface="+mj-lt"/>
                        <a:buAutoNum type="arabicPeriod" startAt="11"/>
                        <a:tabLst/>
                        <a:defRPr/>
                      </a:pPr>
                      <a:r>
                        <a:rPr lang="en-US" sz="2400" kern="1200" dirty="0">
                          <a:solidFill>
                            <a:schemeClr val="dk1"/>
                          </a:solidFill>
                          <a:effectLst/>
                          <a:latin typeface="Times New Roman" pitchFamily="18" charset="0"/>
                          <a:cs typeface="Times New Roman" pitchFamily="18" charset="0"/>
                        </a:rPr>
                        <a:t>Option to transfer surplus raw material to other manufacturers cum exporter, indirect exporter or common bonded warehouse due to change in contract or any other incidence rendering use of raw material by manufacturer not possible</a:t>
                      </a:r>
                      <a:r>
                        <a:rPr lang="en-US" sz="2400" kern="1200" dirty="0" smtClean="0">
                          <a:solidFill>
                            <a:schemeClr val="dk1"/>
                          </a:solidFill>
                          <a:effectLst/>
                          <a:latin typeface="Times New Roman" pitchFamily="18" charset="0"/>
                          <a:cs typeface="Times New Roman" pitchFamily="18" charset="0"/>
                        </a:rPr>
                        <a:t>.</a:t>
                      </a: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startAt="11"/>
                        <a:tabLst/>
                        <a:defRPr/>
                      </a:pPr>
                      <a:endParaRPr lang="en-US" sz="2400" kern="1200" dirty="0">
                        <a:solidFill>
                          <a:schemeClr val="dk1"/>
                        </a:solidFill>
                        <a:effectLst/>
                        <a:latin typeface="Times New Roman" pitchFamily="18" charset="0"/>
                        <a:cs typeface="Times New Roman" pitchFamily="18" charset="0"/>
                      </a:endParaRP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startAt="11"/>
                        <a:tabLst/>
                        <a:defRPr/>
                      </a:pPr>
                      <a:r>
                        <a:rPr lang="en-US" sz="2400" b="1" kern="1200" dirty="0">
                          <a:solidFill>
                            <a:schemeClr val="dk1"/>
                          </a:solidFill>
                          <a:effectLst/>
                          <a:latin typeface="Times New Roman" pitchFamily="18" charset="0"/>
                          <a:cs typeface="Times New Roman" pitchFamily="18" charset="0"/>
                        </a:rPr>
                        <a:t>Option to sell unused raw materials to </a:t>
                      </a:r>
                      <a:r>
                        <a:rPr lang="en-US" sz="2400" b="1" strike="noStrike" kern="1200" dirty="0" smtClean="0">
                          <a:solidFill>
                            <a:schemeClr val="tx1"/>
                          </a:solidFill>
                          <a:effectLst/>
                          <a:latin typeface="Times New Roman" pitchFamily="18" charset="0"/>
                          <a:cs typeface="Times New Roman" pitchFamily="18" charset="0"/>
                        </a:rPr>
                        <a:t>other users</a:t>
                      </a: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startAt="11"/>
                        <a:tabLst/>
                        <a:defRPr/>
                      </a:pPr>
                      <a:endParaRPr lang="en-US" sz="2400" b="1" strike="noStrike" kern="1200" dirty="0">
                        <a:solidFill>
                          <a:schemeClr val="tx1"/>
                        </a:solidFill>
                        <a:effectLst/>
                        <a:latin typeface="Times New Roman" pitchFamily="18" charset="0"/>
                        <a:cs typeface="Times New Roman" pitchFamily="18" charset="0"/>
                      </a:endParaRPr>
                    </a:p>
                    <a:p>
                      <a:pPr marL="457200" lvl="0" indent="-457200" algn="just">
                        <a:lnSpc>
                          <a:spcPct val="100000"/>
                        </a:lnSpc>
                        <a:buFont typeface="+mj-lt"/>
                        <a:buAutoNum type="arabicPeriod" startAt="11"/>
                      </a:pPr>
                      <a:r>
                        <a:rPr lang="en-US" sz="2400" kern="1200" dirty="0">
                          <a:solidFill>
                            <a:schemeClr val="dk1"/>
                          </a:solidFill>
                          <a:effectLst/>
                          <a:latin typeface="Times New Roman" pitchFamily="18" charset="0"/>
                          <a:cs typeface="Times New Roman" pitchFamily="18" charset="0"/>
                        </a:rPr>
                        <a:t>Option to dispose wastage </a:t>
                      </a:r>
                      <a:r>
                        <a:rPr lang="en-US" sz="2400" kern="1200" dirty="0" smtClean="0">
                          <a:solidFill>
                            <a:schemeClr val="tx1"/>
                          </a:solidFill>
                          <a:effectLst/>
                          <a:latin typeface="Times New Roman" pitchFamily="18" charset="0"/>
                          <a:cs typeface="Times New Roman" pitchFamily="18" charset="0"/>
                        </a:rPr>
                        <a:t>approved in analysis certificate on </a:t>
                      </a:r>
                      <a:r>
                        <a:rPr lang="en-US" sz="2400" kern="1200" dirty="0">
                          <a:solidFill>
                            <a:schemeClr val="tx1"/>
                          </a:solidFill>
                          <a:effectLst/>
                          <a:latin typeface="Times New Roman" pitchFamily="18" charset="0"/>
                          <a:cs typeface="Times New Roman" pitchFamily="18" charset="0"/>
                        </a:rPr>
                        <a:t>payment of </a:t>
                      </a:r>
                      <a:r>
                        <a:rPr lang="en-US" sz="2400" kern="1200" dirty="0" smtClean="0">
                          <a:solidFill>
                            <a:schemeClr val="tx1"/>
                          </a:solidFill>
                          <a:effectLst/>
                          <a:latin typeface="Times New Roman" pitchFamily="18" charset="0"/>
                          <a:cs typeface="Times New Roman" pitchFamily="18" charset="0"/>
                        </a:rPr>
                        <a:t>Federal</a:t>
                      </a:r>
                      <a:r>
                        <a:rPr lang="en-US" sz="2400" kern="1200" baseline="0" dirty="0" smtClean="0">
                          <a:solidFill>
                            <a:schemeClr val="tx1"/>
                          </a:solidFill>
                          <a:effectLst/>
                          <a:latin typeface="Times New Roman" pitchFamily="18" charset="0"/>
                          <a:cs typeface="Times New Roman" pitchFamily="18" charset="0"/>
                        </a:rPr>
                        <a:t> Excise </a:t>
                      </a:r>
                      <a:r>
                        <a:rPr lang="en-US" sz="2400" kern="1200" dirty="0" smtClean="0">
                          <a:solidFill>
                            <a:schemeClr val="tx1"/>
                          </a:solidFill>
                          <a:effectLst/>
                          <a:latin typeface="Times New Roman" pitchFamily="18" charset="0"/>
                          <a:cs typeface="Times New Roman" pitchFamily="18" charset="0"/>
                        </a:rPr>
                        <a:t>duty </a:t>
                      </a:r>
                      <a:r>
                        <a:rPr lang="en-US" sz="2400" kern="1200" dirty="0">
                          <a:solidFill>
                            <a:schemeClr val="tx1"/>
                          </a:solidFill>
                          <a:effectLst/>
                          <a:latin typeface="Times New Roman" pitchFamily="18" charset="0"/>
                          <a:cs typeface="Times New Roman" pitchFamily="18" charset="0"/>
                        </a:rPr>
                        <a:t>and </a:t>
                      </a:r>
                      <a:r>
                        <a:rPr lang="en-US" sz="2400" kern="1200" dirty="0" smtClean="0">
                          <a:solidFill>
                            <a:schemeClr val="tx1"/>
                          </a:solidFill>
                          <a:effectLst/>
                          <a:latin typeface="Times New Roman" pitchFamily="18" charset="0"/>
                          <a:cs typeface="Times New Roman" pitchFamily="18" charset="0"/>
                        </a:rPr>
                        <a:t>sales tax </a:t>
                      </a:r>
                      <a:r>
                        <a:rPr lang="en-US" sz="2400" kern="1200" dirty="0">
                          <a:solidFill>
                            <a:schemeClr val="tx1"/>
                          </a:solidFill>
                          <a:effectLst/>
                          <a:latin typeface="Times New Roman" pitchFamily="18" charset="0"/>
                          <a:cs typeface="Times New Roman" pitchFamily="18" charset="0"/>
                        </a:rPr>
                        <a:t>as if imported as waste</a:t>
                      </a:r>
                      <a:r>
                        <a:rPr lang="en-US" sz="2400" kern="1200" dirty="0" smtClean="0">
                          <a:solidFill>
                            <a:schemeClr val="tx1"/>
                          </a:solidFill>
                          <a:effectLst/>
                          <a:latin typeface="Times New Roman" pitchFamily="18" charset="0"/>
                          <a:cs typeface="Times New Roman" pitchFamily="18" charset="0"/>
                        </a:rPr>
                        <a:t>. Wastage beyond approved</a:t>
                      </a:r>
                      <a:r>
                        <a:rPr lang="en-US" sz="2400" kern="1200" baseline="0" dirty="0" smtClean="0">
                          <a:solidFill>
                            <a:schemeClr val="tx1"/>
                          </a:solidFill>
                          <a:effectLst/>
                          <a:latin typeface="Times New Roman" pitchFamily="18" charset="0"/>
                          <a:cs typeface="Times New Roman" pitchFamily="18" charset="0"/>
                        </a:rPr>
                        <a:t> limit on payment </a:t>
                      </a:r>
                      <a:r>
                        <a:rPr lang="en-US" sz="2400" dirty="0" smtClean="0">
                          <a:solidFill>
                            <a:schemeClr val="tx1"/>
                          </a:solidFill>
                          <a:latin typeface="Times New Roman" pitchFamily="18" charset="0"/>
                          <a:cs typeface="Times New Roman" pitchFamily="18" charset="0"/>
                        </a:rPr>
                        <a:t>of duties and taxes on the input goods along with surcharge of KIBOR Plus 3 % per annum. </a:t>
                      </a:r>
                      <a:endParaRPr lang="en-US" sz="2400" kern="1200" dirty="0">
                        <a:solidFill>
                          <a:schemeClr val="tx1"/>
                        </a:solidFill>
                        <a:effectLst/>
                        <a:latin typeface="Times New Roman" pitchFamily="18" charset="0"/>
                        <a:cs typeface="Times New Roman" pitchFamily="18" charset="0"/>
                      </a:endParaRPr>
                    </a:p>
                    <a:p>
                      <a:pPr marL="457200" lvl="0" indent="-457200" algn="just">
                        <a:lnSpc>
                          <a:spcPct val="100000"/>
                        </a:lnSpc>
                        <a:buFont typeface="+mj-lt"/>
                        <a:buAutoNum type="arabicPeriod" startAt="11"/>
                      </a:pPr>
                      <a:endParaRPr lang="en-US" sz="2400" kern="1200" dirty="0" smtClean="0">
                        <a:solidFill>
                          <a:schemeClr val="dk1"/>
                        </a:solidFill>
                        <a:effectLst/>
                        <a:latin typeface="Times New Roman" pitchFamily="18" charset="0"/>
                        <a:cs typeface="Times New Roman" pitchFamily="18" charset="0"/>
                      </a:endParaRPr>
                    </a:p>
                    <a:p>
                      <a:pPr marL="457200" lvl="0" indent="-457200" algn="just">
                        <a:lnSpc>
                          <a:spcPct val="100000"/>
                        </a:lnSpc>
                        <a:buFont typeface="+mj-lt"/>
                        <a:buAutoNum type="arabicPeriod" startAt="11"/>
                      </a:pPr>
                      <a:r>
                        <a:rPr lang="en-US" sz="2400" kern="1200" dirty="0" smtClean="0">
                          <a:solidFill>
                            <a:schemeClr val="dk1"/>
                          </a:solidFill>
                          <a:effectLst/>
                          <a:latin typeface="Times New Roman" pitchFamily="18" charset="0"/>
                          <a:cs typeface="Times New Roman" pitchFamily="18" charset="0"/>
                        </a:rPr>
                        <a:t>Option </a:t>
                      </a:r>
                      <a:r>
                        <a:rPr lang="en-US" sz="2400" kern="1200" dirty="0">
                          <a:solidFill>
                            <a:schemeClr val="dk1"/>
                          </a:solidFill>
                          <a:effectLst/>
                          <a:latin typeface="Times New Roman" pitchFamily="18" charset="0"/>
                          <a:cs typeface="Times New Roman" pitchFamily="18" charset="0"/>
                        </a:rPr>
                        <a:t>to sell surplus export goods/B grade goods to domestic market on payment of duty and taxes on the raw materials without payment of any surcharge</a:t>
                      </a:r>
                      <a:r>
                        <a:rPr lang="en-US" sz="2400" kern="1200" dirty="0" smtClean="0">
                          <a:solidFill>
                            <a:schemeClr val="dk1"/>
                          </a:solidFill>
                          <a:effectLst/>
                          <a:latin typeface="Times New Roman" pitchFamily="18" charset="0"/>
                          <a:cs typeface="Times New Roman" pitchFamily="18" charset="0"/>
                        </a:rPr>
                        <a:t>.</a:t>
                      </a:r>
                    </a:p>
                    <a:p>
                      <a:pPr marL="457200" lvl="0" indent="-457200" algn="just">
                        <a:lnSpc>
                          <a:spcPct val="100000"/>
                        </a:lnSpc>
                        <a:buFont typeface="+mj-lt"/>
                        <a:buAutoNum type="arabicPeriod" startAt="11"/>
                      </a:pPr>
                      <a:endParaRPr lang="en-US" sz="2400" kern="1200" dirty="0">
                        <a:solidFill>
                          <a:schemeClr val="dk1"/>
                        </a:solidFill>
                        <a:effectLst/>
                        <a:latin typeface="Times New Roman" pitchFamily="18" charset="0"/>
                        <a:cs typeface="Times New Roman" pitchFamily="18" charset="0"/>
                      </a:endParaRP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startAt="11"/>
                        <a:tabLst/>
                        <a:defRPr/>
                      </a:pPr>
                      <a:r>
                        <a:rPr lang="en-US" sz="2400" b="1" kern="1200" dirty="0">
                          <a:solidFill>
                            <a:schemeClr val="dk1"/>
                          </a:solidFill>
                          <a:effectLst/>
                          <a:latin typeface="Times New Roman" pitchFamily="18" charset="0"/>
                          <a:cs typeface="Times New Roman" pitchFamily="18" charset="0"/>
                        </a:rPr>
                        <a:t>Option to sell unused raw material and finished good in domestic market on payment of duty and taxes plus surcharge @ KIBOR plus 3%</a:t>
                      </a:r>
                      <a:endParaRPr lang="en-US" sz="2400" b="1" kern="1200" dirty="0">
                        <a:solidFill>
                          <a:schemeClr val="dk1"/>
                        </a:solidFill>
                        <a:effectLst/>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2746192"/>
                  </a:ext>
                </a:extLst>
              </a:tr>
            </a:tbl>
          </a:graphicData>
        </a:graphic>
      </p:graphicFrame>
    </p:spTree>
    <p:extLst>
      <p:ext uri="{BB962C8B-B14F-4D97-AF65-F5344CB8AC3E}">
        <p14:creationId xmlns:p14="http://schemas.microsoft.com/office/powerpoint/2010/main" val="6525974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6AB85-D4D9-4F76-8689-FBD7CF9879BC}"/>
              </a:ext>
            </a:extLst>
          </p:cNvPr>
          <p:cNvSpPr>
            <a:spLocks noGrp="1"/>
          </p:cNvSpPr>
          <p:nvPr>
            <p:ph type="title"/>
          </p:nvPr>
        </p:nvSpPr>
        <p:spPr>
          <a:xfrm>
            <a:off x="838200" y="160470"/>
            <a:ext cx="10515600" cy="764103"/>
          </a:xfrm>
          <a:ln>
            <a:solidFill>
              <a:schemeClr val="accent1">
                <a:lumMod val="50000"/>
              </a:schemeClr>
            </a:solidFill>
          </a:ln>
        </p:spPr>
        <p:txBody>
          <a:bodyPr>
            <a:normAutofit/>
          </a:bodyPr>
          <a:lstStyle/>
          <a:p>
            <a:pPr algn="ctr"/>
            <a:r>
              <a:rPr lang="en-US" sz="3000" b="1" dirty="0">
                <a:latin typeface="Times New Roman" pitchFamily="18" charset="0"/>
                <a:cs typeface="Times New Roman" pitchFamily="18" charset="0"/>
              </a:rPr>
              <a:t>Safeguards</a:t>
            </a:r>
            <a:endParaRPr lang="x-none" sz="3000" b="1" dirty="0">
              <a:latin typeface="Times New Roman" pitchFamily="18" charset="0"/>
              <a:cs typeface="Times New Roman" pitchFamily="18" charset="0"/>
            </a:endParaRPr>
          </a:p>
        </p:txBody>
      </p:sp>
      <p:graphicFrame>
        <p:nvGraphicFramePr>
          <p:cNvPr id="4" name="Table 4">
            <a:extLst>
              <a:ext uri="{FF2B5EF4-FFF2-40B4-BE49-F238E27FC236}">
                <a16:creationId xmlns:a16="http://schemas.microsoft.com/office/drawing/2014/main" id="{7ED842DD-CE25-4BB9-9E28-6BD06DBB44E2}"/>
              </a:ext>
            </a:extLst>
          </p:cNvPr>
          <p:cNvGraphicFramePr>
            <a:graphicFrameLocks noGrp="1"/>
          </p:cNvGraphicFramePr>
          <p:nvPr>
            <p:ph idx="1"/>
            <p:extLst>
              <p:ext uri="{D42A27DB-BD31-4B8C-83A1-F6EECF244321}">
                <p14:modId xmlns:p14="http://schemas.microsoft.com/office/powerpoint/2010/main" val="1156271575"/>
              </p:ext>
            </p:extLst>
          </p:nvPr>
        </p:nvGraphicFramePr>
        <p:xfrm>
          <a:off x="838200" y="1001397"/>
          <a:ext cx="10515600" cy="5394960"/>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3167823827"/>
                    </a:ext>
                  </a:extLst>
                </a:gridCol>
              </a:tblGrid>
              <a:tr h="5394960">
                <a:tc>
                  <a:txBody>
                    <a:bodyPr/>
                    <a:lstStyle/>
                    <a:p>
                      <a:pPr marL="457200" lvl="0" indent="-457200">
                        <a:lnSpc>
                          <a:spcPct val="100000"/>
                        </a:lnSpc>
                        <a:buFont typeface="+mj-lt"/>
                        <a:buAutoNum type="arabicPeriod"/>
                      </a:pPr>
                      <a:r>
                        <a:rPr lang="en-US" sz="2400" b="0" kern="1200" dirty="0">
                          <a:solidFill>
                            <a:schemeClr val="dk1"/>
                          </a:solidFill>
                          <a:effectLst/>
                          <a:latin typeface="Times New Roman" pitchFamily="18" charset="0"/>
                          <a:ea typeface="+mn-ea"/>
                          <a:cs typeface="Times New Roman" pitchFamily="18" charset="0"/>
                        </a:rPr>
                        <a:t>Security for duty and taxes being exempted/deferred</a:t>
                      </a:r>
                    </a:p>
                    <a:p>
                      <a:pPr marL="457200" lvl="0" indent="-457200">
                        <a:lnSpc>
                          <a:spcPct val="100000"/>
                        </a:lnSpc>
                        <a:buFont typeface="+mj-lt"/>
                        <a:buAutoNum type="arabicPeriod"/>
                      </a:pPr>
                      <a:r>
                        <a:rPr lang="en-US" sz="2400" b="0" kern="1200" dirty="0">
                          <a:solidFill>
                            <a:schemeClr val="dk1"/>
                          </a:solidFill>
                          <a:effectLst/>
                          <a:latin typeface="Times New Roman" pitchFamily="18" charset="0"/>
                          <a:ea typeface="+mn-ea"/>
                          <a:cs typeface="Times New Roman" pitchFamily="18" charset="0"/>
                        </a:rPr>
                        <a:t>Profiling of exporter with the option to downgrade the status of the applicant   </a:t>
                      </a:r>
                    </a:p>
                    <a:p>
                      <a:pPr marL="342900" lvl="0" indent="-342900">
                        <a:lnSpc>
                          <a:spcPct val="100000"/>
                        </a:lnSpc>
                        <a:buFont typeface="+mj-lt"/>
                        <a:buAutoNum type="arabicPeriod"/>
                      </a:pPr>
                      <a:endParaRPr lang="en-US" sz="2400" b="0" kern="1200" dirty="0">
                        <a:solidFill>
                          <a:schemeClr val="dk1"/>
                        </a:solidFill>
                        <a:effectLst/>
                        <a:latin typeface="Times New Roman" pitchFamily="18" charset="0"/>
                        <a:ea typeface="+mn-ea"/>
                        <a:cs typeface="Times New Roman" pitchFamily="18" charset="0"/>
                      </a:endParaRPr>
                    </a:p>
                    <a:p>
                      <a:pPr marL="0" lvl="0" indent="0">
                        <a:lnSpc>
                          <a:spcPct val="100000"/>
                        </a:lnSpc>
                        <a:buFont typeface="+mj-lt"/>
                        <a:buNone/>
                      </a:pPr>
                      <a:endParaRPr lang="en-US" sz="2400" b="0" kern="1200" dirty="0">
                        <a:solidFill>
                          <a:schemeClr val="dk1"/>
                        </a:solidFill>
                        <a:effectLst/>
                        <a:latin typeface="Times New Roman" pitchFamily="18" charset="0"/>
                        <a:ea typeface="+mn-ea"/>
                        <a:cs typeface="Times New Roman" pitchFamily="18" charset="0"/>
                      </a:endParaRPr>
                    </a:p>
                    <a:p>
                      <a:pPr marL="342900" lvl="0" indent="-342900">
                        <a:lnSpc>
                          <a:spcPct val="100000"/>
                        </a:lnSpc>
                        <a:buFont typeface="+mj-lt"/>
                        <a:buAutoNum type="arabicPeriod"/>
                      </a:pPr>
                      <a:endParaRPr lang="en-US" sz="2400" b="0" kern="1200" dirty="0">
                        <a:solidFill>
                          <a:schemeClr val="dk1"/>
                        </a:solidFill>
                        <a:effectLst/>
                        <a:latin typeface="Times New Roman" pitchFamily="18" charset="0"/>
                        <a:ea typeface="+mn-ea"/>
                        <a:cs typeface="Times New Roman" pitchFamily="18" charset="0"/>
                      </a:endParaRPr>
                    </a:p>
                    <a:p>
                      <a:pPr marL="342900" lvl="0" indent="-342900">
                        <a:lnSpc>
                          <a:spcPct val="100000"/>
                        </a:lnSpc>
                        <a:buFont typeface="+mj-lt"/>
                        <a:buAutoNum type="arabicPeriod"/>
                      </a:pPr>
                      <a:endParaRPr lang="en-US" sz="2400" b="0" kern="1200" dirty="0">
                        <a:solidFill>
                          <a:schemeClr val="dk1"/>
                        </a:solidFill>
                        <a:effectLst/>
                        <a:latin typeface="Times New Roman" pitchFamily="18" charset="0"/>
                        <a:ea typeface="+mn-ea"/>
                        <a:cs typeface="Times New Roman" pitchFamily="18" charset="0"/>
                      </a:endParaRPr>
                    </a:p>
                    <a:p>
                      <a:pPr marL="342900" lvl="0" indent="-342900">
                        <a:lnSpc>
                          <a:spcPct val="100000"/>
                        </a:lnSpc>
                        <a:buFont typeface="+mj-lt"/>
                        <a:buAutoNum type="arabicPeriod"/>
                      </a:pPr>
                      <a:endParaRPr lang="en-US" sz="2400" b="0" kern="1200" dirty="0">
                        <a:solidFill>
                          <a:schemeClr val="dk1"/>
                        </a:solidFill>
                        <a:effectLst/>
                        <a:latin typeface="Times New Roman" pitchFamily="18" charset="0"/>
                        <a:ea typeface="+mn-ea"/>
                        <a:cs typeface="Times New Roman" pitchFamily="18" charset="0"/>
                      </a:endParaRPr>
                    </a:p>
                    <a:p>
                      <a:pPr marL="0" lvl="0" indent="0">
                        <a:lnSpc>
                          <a:spcPct val="100000"/>
                        </a:lnSpc>
                        <a:buFont typeface="+mj-lt"/>
                        <a:buNone/>
                      </a:pPr>
                      <a:endParaRPr lang="en-US" sz="1100" b="0" kern="1200" dirty="0" smtClean="0">
                        <a:solidFill>
                          <a:schemeClr val="dk1"/>
                        </a:solidFill>
                        <a:effectLst/>
                        <a:latin typeface="Times New Roman" pitchFamily="18" charset="0"/>
                        <a:ea typeface="+mn-ea"/>
                        <a:cs typeface="Times New Roman" pitchFamily="18" charset="0"/>
                      </a:endParaRPr>
                    </a:p>
                    <a:p>
                      <a:pPr marL="457200" lvl="0" indent="-457200" algn="just">
                        <a:lnSpc>
                          <a:spcPct val="100000"/>
                        </a:lnSpc>
                        <a:buFont typeface="+mj-lt"/>
                        <a:buNone/>
                      </a:pPr>
                      <a:r>
                        <a:rPr lang="en-US" sz="2400" b="0" kern="1200" dirty="0" smtClean="0">
                          <a:solidFill>
                            <a:schemeClr val="dk1"/>
                          </a:solidFill>
                          <a:effectLst/>
                          <a:latin typeface="Times New Roman" pitchFamily="18" charset="0"/>
                          <a:ea typeface="+mn-ea"/>
                          <a:cs typeface="Times New Roman" pitchFamily="18" charset="0"/>
                        </a:rPr>
                        <a:t>3</a:t>
                      </a:r>
                      <a:r>
                        <a:rPr lang="en-US" sz="2400" b="0" kern="1200" dirty="0">
                          <a:solidFill>
                            <a:schemeClr val="dk1"/>
                          </a:solidFill>
                          <a:effectLst/>
                          <a:latin typeface="Times New Roman" pitchFamily="18" charset="0"/>
                          <a:ea typeface="+mn-ea"/>
                          <a:cs typeface="Times New Roman" pitchFamily="18" charset="0"/>
                        </a:rPr>
                        <a:t>.  </a:t>
                      </a:r>
                      <a:r>
                        <a:rPr lang="en-US" sz="2400" b="0" kern="1200" dirty="0" smtClean="0">
                          <a:solidFill>
                            <a:schemeClr val="dk1"/>
                          </a:solidFill>
                          <a:effectLst/>
                          <a:latin typeface="Times New Roman" pitchFamily="18" charset="0"/>
                          <a:ea typeface="+mn-ea"/>
                          <a:cs typeface="Times New Roman" pitchFamily="18" charset="0"/>
                        </a:rPr>
                        <a:t>Option </a:t>
                      </a:r>
                      <a:r>
                        <a:rPr lang="en-US" sz="2400" b="0" kern="1200" dirty="0">
                          <a:solidFill>
                            <a:schemeClr val="dk1"/>
                          </a:solidFill>
                          <a:effectLst/>
                          <a:latin typeface="Times New Roman" pitchFamily="18" charset="0"/>
                          <a:ea typeface="+mn-ea"/>
                          <a:cs typeface="Times New Roman" pitchFamily="18" charset="0"/>
                        </a:rPr>
                        <a:t>to reduce authorization in case of poor performance for two consecutive </a:t>
                      </a:r>
                      <a:r>
                        <a:rPr lang="en-US" sz="2400" b="0" kern="1200" dirty="0" smtClean="0">
                          <a:solidFill>
                            <a:schemeClr val="dk1"/>
                          </a:solidFill>
                          <a:effectLst/>
                          <a:latin typeface="Times New Roman" pitchFamily="18" charset="0"/>
                          <a:ea typeface="+mn-ea"/>
                          <a:cs typeface="Times New Roman" pitchFamily="18" charset="0"/>
                        </a:rPr>
                        <a:t>years</a:t>
                      </a:r>
                      <a:endParaRPr lang="en-US" sz="2400" b="0" kern="1200" dirty="0">
                        <a:solidFill>
                          <a:schemeClr val="dk1"/>
                        </a:solidFill>
                        <a:effectLst/>
                        <a:latin typeface="Times New Roman" pitchFamily="18" charset="0"/>
                        <a:ea typeface="+mn-ea"/>
                        <a:cs typeface="Times New Roman" pitchFamily="18" charset="0"/>
                      </a:endParaRPr>
                    </a:p>
                    <a:p>
                      <a:pPr marL="457200" lvl="0" indent="-457200" algn="just">
                        <a:lnSpc>
                          <a:spcPct val="100000"/>
                        </a:lnSpc>
                        <a:buFont typeface="+mj-lt"/>
                        <a:buNone/>
                      </a:pPr>
                      <a:r>
                        <a:rPr lang="en-US" sz="2400" b="0" kern="1200" dirty="0">
                          <a:solidFill>
                            <a:schemeClr val="dk1"/>
                          </a:solidFill>
                          <a:effectLst/>
                          <a:latin typeface="Times New Roman" pitchFamily="18" charset="0"/>
                          <a:ea typeface="+mn-ea"/>
                          <a:cs typeface="Times New Roman" pitchFamily="18" charset="0"/>
                        </a:rPr>
                        <a:t>4.  Permanent blacklisting of directors/owners for trade in case of fiscal fraud in WeBOC and Sales tax</a:t>
                      </a:r>
                    </a:p>
                    <a:p>
                      <a:pPr marL="457200" lvl="0" indent="-457200" algn="just">
                        <a:lnSpc>
                          <a:spcPct val="100000"/>
                        </a:lnSpc>
                        <a:buFont typeface="+mj-lt"/>
                        <a:buAutoNum type="arabicPeriod" startAt="5"/>
                      </a:pPr>
                      <a:r>
                        <a:rPr lang="en-US" sz="2400" b="0" kern="1200" dirty="0" smtClean="0">
                          <a:solidFill>
                            <a:schemeClr val="dk1"/>
                          </a:solidFill>
                          <a:effectLst/>
                          <a:latin typeface="Times New Roman" pitchFamily="18" charset="0"/>
                          <a:ea typeface="+mn-ea"/>
                          <a:cs typeface="Times New Roman" pitchFamily="18" charset="0"/>
                        </a:rPr>
                        <a:t>Criminal </a:t>
                      </a:r>
                      <a:r>
                        <a:rPr lang="en-US" sz="2400" b="0" kern="1200" dirty="0">
                          <a:solidFill>
                            <a:schemeClr val="dk1"/>
                          </a:solidFill>
                          <a:effectLst/>
                          <a:latin typeface="Times New Roman" pitchFamily="18" charset="0"/>
                          <a:ea typeface="+mn-ea"/>
                          <a:cs typeface="Times New Roman" pitchFamily="18" charset="0"/>
                        </a:rPr>
                        <a:t>proceedings as per law in case of fiscal fraud, unauthorized removal of raw </a:t>
                      </a:r>
                      <a:r>
                        <a:rPr lang="en-US" sz="2400" b="0" kern="1200" dirty="0" smtClean="0">
                          <a:solidFill>
                            <a:schemeClr val="dk1"/>
                          </a:solidFill>
                          <a:effectLst/>
                          <a:latin typeface="Times New Roman" pitchFamily="18" charset="0"/>
                          <a:ea typeface="+mn-ea"/>
                          <a:cs typeface="Times New Roman" pitchFamily="18" charset="0"/>
                        </a:rPr>
                        <a:t>materials</a:t>
                      </a:r>
                    </a:p>
                    <a:p>
                      <a:pPr marL="457200" lvl="0" indent="-457200" algn="just">
                        <a:lnSpc>
                          <a:spcPct val="100000"/>
                        </a:lnSpc>
                        <a:buFont typeface="+mj-lt"/>
                        <a:buAutoNum type="arabicPeriod" startAt="5"/>
                      </a:pPr>
                      <a:r>
                        <a:rPr lang="en-US" sz="2400" b="0" kern="1200" baseline="0" dirty="0" smtClean="0">
                          <a:solidFill>
                            <a:schemeClr val="dk1"/>
                          </a:solidFill>
                          <a:effectLst/>
                          <a:latin typeface="Times New Roman" pitchFamily="18" charset="0"/>
                          <a:ea typeface="+mn-ea"/>
                          <a:cs typeface="Times New Roman" pitchFamily="18" charset="0"/>
                        </a:rPr>
                        <a:t> Free access to premises (to officer authorized by the Regulatory Collector)  </a:t>
                      </a:r>
                      <a:endParaRPr lang="en-US" sz="2400" b="0" kern="1200" dirty="0">
                        <a:solidFill>
                          <a:schemeClr val="dk1"/>
                        </a:solidFill>
                        <a:effectLst/>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12746192"/>
                  </a:ext>
                </a:extLst>
              </a:tr>
            </a:tbl>
          </a:graphicData>
        </a:graphic>
      </p:graphicFrame>
      <p:graphicFrame>
        <p:nvGraphicFramePr>
          <p:cNvPr id="5" name="Table 5">
            <a:extLst>
              <a:ext uri="{FF2B5EF4-FFF2-40B4-BE49-F238E27FC236}">
                <a16:creationId xmlns:a16="http://schemas.microsoft.com/office/drawing/2014/main" id="{118F9DED-B241-42D2-9C33-D102122556BD}"/>
              </a:ext>
            </a:extLst>
          </p:cNvPr>
          <p:cNvGraphicFramePr>
            <a:graphicFrameLocks noGrp="1"/>
          </p:cNvGraphicFramePr>
          <p:nvPr>
            <p:extLst>
              <p:ext uri="{D42A27DB-BD31-4B8C-83A1-F6EECF244321}">
                <p14:modId xmlns:p14="http://schemas.microsoft.com/office/powerpoint/2010/main" val="1713034652"/>
              </p:ext>
            </p:extLst>
          </p:nvPr>
        </p:nvGraphicFramePr>
        <p:xfrm>
          <a:off x="1648963" y="1812977"/>
          <a:ext cx="8128000" cy="1940687"/>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val="921468383"/>
                    </a:ext>
                  </a:extLst>
                </a:gridCol>
                <a:gridCol w="4064000">
                  <a:extLst>
                    <a:ext uri="{9D8B030D-6E8A-4147-A177-3AD203B41FA5}">
                      <a16:colId xmlns:a16="http://schemas.microsoft.com/office/drawing/2014/main" val="2914576526"/>
                    </a:ext>
                  </a:extLst>
                </a:gridCol>
              </a:tblGrid>
              <a:tr h="370840">
                <a:tc>
                  <a:txBody>
                    <a:bodyPr/>
                    <a:lstStyle/>
                    <a:p>
                      <a:pPr marL="0" marR="25400" algn="ctr">
                        <a:lnSpc>
                          <a:spcPct val="107000"/>
                        </a:lnSpc>
                        <a:spcBef>
                          <a:spcPts val="5"/>
                        </a:spcBef>
                        <a:spcAft>
                          <a:spcPts val="0"/>
                        </a:spcAft>
                        <a:tabLst>
                          <a:tab pos="1214755" algn="l"/>
                        </a:tabLst>
                      </a:pPr>
                      <a:r>
                        <a:rPr lang="en-US" sz="1700" b="1" dirty="0">
                          <a:solidFill>
                            <a:schemeClr val="tx1"/>
                          </a:solidFill>
                          <a:effectLst/>
                          <a:latin typeface="Times New Roman" pitchFamily="18" charset="0"/>
                          <a:cs typeface="Times New Roman" pitchFamily="18" charset="0"/>
                        </a:rPr>
                        <a:t>Category as per %age of export or export history</a:t>
                      </a:r>
                      <a:endParaRPr lang="en-US" sz="1700"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solidFill>
                      <a:schemeClr val="accent1">
                        <a:lumMod val="40000"/>
                        <a:lumOff val="60000"/>
                      </a:schemeClr>
                    </a:solidFill>
                  </a:tcPr>
                </a:tc>
                <a:tc>
                  <a:txBody>
                    <a:bodyPr/>
                    <a:lstStyle/>
                    <a:p>
                      <a:pPr marL="0" marR="25400" algn="ctr">
                        <a:lnSpc>
                          <a:spcPct val="107000"/>
                        </a:lnSpc>
                        <a:spcBef>
                          <a:spcPts val="5"/>
                        </a:spcBef>
                        <a:spcAft>
                          <a:spcPts val="0"/>
                        </a:spcAft>
                        <a:tabLst>
                          <a:tab pos="1214755" algn="l"/>
                        </a:tabLst>
                      </a:pPr>
                      <a:r>
                        <a:rPr lang="en-US" sz="1700" b="1" dirty="0">
                          <a:solidFill>
                            <a:schemeClr val="tx1"/>
                          </a:solidFill>
                          <a:effectLst/>
                          <a:latin typeface="Times New Roman" pitchFamily="18" charset="0"/>
                          <a:cs typeface="Times New Roman" pitchFamily="18" charset="0"/>
                        </a:rPr>
                        <a:t>Category Allocation due to poor profile for a period of one year.</a:t>
                      </a:r>
                      <a:endParaRPr lang="en-US" sz="1700"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134837421"/>
                  </a:ext>
                </a:extLst>
              </a:tr>
              <a:tr h="166952">
                <a:tc>
                  <a:txBody>
                    <a:bodyPr/>
                    <a:lstStyle/>
                    <a:p>
                      <a:pPr marL="0" marR="25400" algn="ctr">
                        <a:lnSpc>
                          <a:spcPct val="107000"/>
                        </a:lnSpc>
                        <a:spcBef>
                          <a:spcPts val="5"/>
                        </a:spcBef>
                        <a:spcAft>
                          <a:spcPts val="0"/>
                        </a:spcAft>
                        <a:tabLst>
                          <a:tab pos="1214755" algn="l"/>
                        </a:tabLst>
                      </a:pPr>
                      <a:r>
                        <a:rPr lang="en-US" sz="1700" dirty="0">
                          <a:solidFill>
                            <a:schemeClr val="tx1"/>
                          </a:solidFill>
                          <a:effectLst/>
                          <a:latin typeface="Times New Roman" pitchFamily="18" charset="0"/>
                          <a:cs typeface="Times New Roman" pitchFamily="18" charset="0"/>
                        </a:rPr>
                        <a:t>Category A </a:t>
                      </a:r>
                      <a:endParaRPr lang="en-US" sz="1700"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solidFill>
                      <a:schemeClr val="accent1">
                        <a:lumMod val="20000"/>
                        <a:lumOff val="80000"/>
                      </a:schemeClr>
                    </a:solidFill>
                  </a:tcPr>
                </a:tc>
                <a:tc>
                  <a:txBody>
                    <a:bodyPr/>
                    <a:lstStyle/>
                    <a:p>
                      <a:pPr marL="0" marR="25400" algn="ctr">
                        <a:lnSpc>
                          <a:spcPct val="107000"/>
                        </a:lnSpc>
                        <a:spcBef>
                          <a:spcPts val="5"/>
                        </a:spcBef>
                        <a:spcAft>
                          <a:spcPts val="0"/>
                        </a:spcAft>
                        <a:tabLst>
                          <a:tab pos="1214755" algn="l"/>
                        </a:tabLst>
                      </a:pPr>
                      <a:r>
                        <a:rPr lang="en-US" sz="1700" dirty="0">
                          <a:solidFill>
                            <a:schemeClr val="tx1"/>
                          </a:solidFill>
                          <a:effectLst/>
                          <a:latin typeface="Times New Roman" pitchFamily="18" charset="0"/>
                          <a:cs typeface="Times New Roman" pitchFamily="18" charset="0"/>
                        </a:rPr>
                        <a:t>Category B1</a:t>
                      </a:r>
                      <a:endParaRPr lang="en-US" sz="1700"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927022787"/>
                  </a:ext>
                </a:extLst>
              </a:tr>
              <a:tr h="120714">
                <a:tc>
                  <a:txBody>
                    <a:bodyPr/>
                    <a:lstStyle/>
                    <a:p>
                      <a:pPr marL="0" marR="25400" algn="ctr">
                        <a:lnSpc>
                          <a:spcPct val="107000"/>
                        </a:lnSpc>
                        <a:spcBef>
                          <a:spcPts val="5"/>
                        </a:spcBef>
                        <a:spcAft>
                          <a:spcPts val="0"/>
                        </a:spcAft>
                        <a:tabLst>
                          <a:tab pos="1214755" algn="l"/>
                        </a:tabLst>
                      </a:pPr>
                      <a:r>
                        <a:rPr lang="en-US" sz="1700" dirty="0">
                          <a:solidFill>
                            <a:schemeClr val="tx1"/>
                          </a:solidFill>
                          <a:effectLst/>
                          <a:latin typeface="Times New Roman" pitchFamily="18" charset="0"/>
                          <a:cs typeface="Times New Roman" pitchFamily="18" charset="0"/>
                        </a:rPr>
                        <a:t>Category B1 </a:t>
                      </a:r>
                      <a:endParaRPr lang="en-US" sz="1700"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solidFill>
                      <a:schemeClr val="accent1">
                        <a:lumMod val="20000"/>
                        <a:lumOff val="80000"/>
                      </a:schemeClr>
                    </a:solidFill>
                  </a:tcPr>
                </a:tc>
                <a:tc>
                  <a:txBody>
                    <a:bodyPr/>
                    <a:lstStyle/>
                    <a:p>
                      <a:pPr marL="0" marR="25400" algn="ctr">
                        <a:lnSpc>
                          <a:spcPct val="107000"/>
                        </a:lnSpc>
                        <a:spcBef>
                          <a:spcPts val="5"/>
                        </a:spcBef>
                        <a:spcAft>
                          <a:spcPts val="0"/>
                        </a:spcAft>
                        <a:tabLst>
                          <a:tab pos="1214755" algn="l"/>
                        </a:tabLst>
                      </a:pPr>
                      <a:r>
                        <a:rPr lang="en-US" sz="1700" dirty="0">
                          <a:solidFill>
                            <a:schemeClr val="tx1"/>
                          </a:solidFill>
                          <a:effectLst/>
                          <a:latin typeface="Times New Roman" pitchFamily="18" charset="0"/>
                          <a:cs typeface="Times New Roman" pitchFamily="18" charset="0"/>
                        </a:rPr>
                        <a:t>Category C1</a:t>
                      </a:r>
                      <a:endParaRPr lang="en-US" sz="1700"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3850333342"/>
                  </a:ext>
                </a:extLst>
              </a:tr>
              <a:tr h="123462">
                <a:tc>
                  <a:txBody>
                    <a:bodyPr/>
                    <a:lstStyle/>
                    <a:p>
                      <a:pPr marL="0" marR="25400" algn="ctr">
                        <a:lnSpc>
                          <a:spcPct val="107000"/>
                        </a:lnSpc>
                        <a:spcBef>
                          <a:spcPts val="5"/>
                        </a:spcBef>
                        <a:spcAft>
                          <a:spcPts val="0"/>
                        </a:spcAft>
                        <a:tabLst>
                          <a:tab pos="1214755" algn="l"/>
                        </a:tabLst>
                      </a:pPr>
                      <a:r>
                        <a:rPr lang="en-US" sz="1700" dirty="0">
                          <a:solidFill>
                            <a:schemeClr val="tx1"/>
                          </a:solidFill>
                          <a:effectLst/>
                          <a:latin typeface="Times New Roman" pitchFamily="18" charset="0"/>
                          <a:cs typeface="Times New Roman" pitchFamily="18" charset="0"/>
                        </a:rPr>
                        <a:t>Category B2</a:t>
                      </a:r>
                      <a:endParaRPr lang="en-US" sz="1700"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solidFill>
                      <a:schemeClr val="accent1">
                        <a:lumMod val="20000"/>
                        <a:lumOff val="80000"/>
                      </a:schemeClr>
                    </a:solidFill>
                  </a:tcPr>
                </a:tc>
                <a:tc>
                  <a:txBody>
                    <a:bodyPr/>
                    <a:lstStyle/>
                    <a:p>
                      <a:pPr marL="0" marR="25400" algn="ctr">
                        <a:lnSpc>
                          <a:spcPct val="107000"/>
                        </a:lnSpc>
                        <a:spcBef>
                          <a:spcPts val="5"/>
                        </a:spcBef>
                        <a:spcAft>
                          <a:spcPts val="0"/>
                        </a:spcAft>
                        <a:tabLst>
                          <a:tab pos="1214755" algn="l"/>
                        </a:tabLst>
                      </a:pPr>
                      <a:r>
                        <a:rPr lang="en-US" sz="1700" dirty="0">
                          <a:solidFill>
                            <a:schemeClr val="tx1"/>
                          </a:solidFill>
                          <a:effectLst/>
                          <a:latin typeface="Times New Roman" pitchFamily="18" charset="0"/>
                          <a:cs typeface="Times New Roman" pitchFamily="18" charset="0"/>
                        </a:rPr>
                        <a:t>Category C2</a:t>
                      </a:r>
                      <a:endParaRPr lang="en-US" sz="1700"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3962474114"/>
                  </a:ext>
                </a:extLst>
              </a:tr>
              <a:tr h="142539">
                <a:tc>
                  <a:txBody>
                    <a:bodyPr/>
                    <a:lstStyle/>
                    <a:p>
                      <a:pPr marL="0" marR="25400" algn="ctr">
                        <a:lnSpc>
                          <a:spcPct val="107000"/>
                        </a:lnSpc>
                        <a:spcBef>
                          <a:spcPts val="5"/>
                        </a:spcBef>
                        <a:spcAft>
                          <a:spcPts val="0"/>
                        </a:spcAft>
                        <a:tabLst>
                          <a:tab pos="1214755" algn="l"/>
                        </a:tabLst>
                      </a:pPr>
                      <a:r>
                        <a:rPr lang="en-US" sz="1700">
                          <a:solidFill>
                            <a:schemeClr val="tx1"/>
                          </a:solidFill>
                          <a:effectLst/>
                          <a:latin typeface="Times New Roman" pitchFamily="18" charset="0"/>
                          <a:cs typeface="Times New Roman" pitchFamily="18" charset="0"/>
                        </a:rPr>
                        <a:t>Category C1</a:t>
                      </a:r>
                      <a:endParaRPr lang="en-US" sz="170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solidFill>
                      <a:schemeClr val="accent1">
                        <a:lumMod val="20000"/>
                        <a:lumOff val="80000"/>
                      </a:schemeClr>
                    </a:solidFill>
                  </a:tcPr>
                </a:tc>
                <a:tc>
                  <a:txBody>
                    <a:bodyPr/>
                    <a:lstStyle/>
                    <a:p>
                      <a:pPr marL="0" marR="25400" algn="ctr">
                        <a:lnSpc>
                          <a:spcPct val="107000"/>
                        </a:lnSpc>
                        <a:spcBef>
                          <a:spcPts val="5"/>
                        </a:spcBef>
                        <a:spcAft>
                          <a:spcPts val="0"/>
                        </a:spcAft>
                        <a:tabLst>
                          <a:tab pos="1214755" algn="l"/>
                        </a:tabLst>
                      </a:pPr>
                      <a:r>
                        <a:rPr lang="en-US" sz="1700" dirty="0">
                          <a:solidFill>
                            <a:schemeClr val="tx1"/>
                          </a:solidFill>
                          <a:effectLst/>
                          <a:latin typeface="Times New Roman" pitchFamily="18" charset="0"/>
                          <a:cs typeface="Times New Roman" pitchFamily="18" charset="0"/>
                        </a:rPr>
                        <a:t>Category C2</a:t>
                      </a:r>
                      <a:endParaRPr lang="en-US" sz="1700"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796246496"/>
                  </a:ext>
                </a:extLst>
              </a:tr>
              <a:tr h="243259">
                <a:tc>
                  <a:txBody>
                    <a:bodyPr/>
                    <a:lstStyle/>
                    <a:p>
                      <a:pPr marL="0" marR="25400" algn="ctr">
                        <a:lnSpc>
                          <a:spcPct val="107000"/>
                        </a:lnSpc>
                        <a:spcBef>
                          <a:spcPts val="5"/>
                        </a:spcBef>
                        <a:spcAft>
                          <a:spcPts val="0"/>
                        </a:spcAft>
                        <a:tabLst>
                          <a:tab pos="1214755" algn="l"/>
                        </a:tabLst>
                      </a:pPr>
                      <a:r>
                        <a:rPr lang="en-US" sz="1700" dirty="0">
                          <a:solidFill>
                            <a:schemeClr val="tx1"/>
                          </a:solidFill>
                          <a:effectLst/>
                          <a:latin typeface="Times New Roman" pitchFamily="18" charset="0"/>
                          <a:cs typeface="Times New Roman" pitchFamily="18" charset="0"/>
                        </a:rPr>
                        <a:t>Category C2</a:t>
                      </a:r>
                      <a:endParaRPr lang="en-US" sz="1700"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solidFill>
                      <a:schemeClr val="accent1">
                        <a:lumMod val="20000"/>
                        <a:lumOff val="80000"/>
                      </a:schemeClr>
                    </a:solidFill>
                  </a:tcPr>
                </a:tc>
                <a:tc>
                  <a:txBody>
                    <a:bodyPr/>
                    <a:lstStyle/>
                    <a:p>
                      <a:pPr marL="0" marR="25400" algn="ctr">
                        <a:lnSpc>
                          <a:spcPct val="107000"/>
                        </a:lnSpc>
                        <a:spcBef>
                          <a:spcPts val="5"/>
                        </a:spcBef>
                        <a:spcAft>
                          <a:spcPts val="0"/>
                        </a:spcAft>
                        <a:tabLst>
                          <a:tab pos="1214755" algn="l"/>
                        </a:tabLst>
                      </a:pPr>
                      <a:r>
                        <a:rPr lang="en-US" sz="1700" dirty="0">
                          <a:solidFill>
                            <a:schemeClr val="tx1"/>
                          </a:solidFill>
                          <a:effectLst/>
                          <a:latin typeface="Times New Roman" pitchFamily="18" charset="0"/>
                          <a:cs typeface="Times New Roman" pitchFamily="18" charset="0"/>
                        </a:rPr>
                        <a:t>No Authorization</a:t>
                      </a:r>
                      <a:endParaRPr lang="en-US" sz="1700" dirty="0">
                        <a:solidFill>
                          <a:schemeClr val="tx1"/>
                        </a:solidFill>
                        <a:effectLst/>
                        <a:latin typeface="Times New Roman" pitchFamily="18" charset="0"/>
                        <a:ea typeface="Calibri" panose="020F0502020204030204" pitchFamily="34" charset="0"/>
                        <a:cs typeface="Times New Roman"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3938079399"/>
                  </a:ext>
                </a:extLst>
              </a:tr>
            </a:tbl>
          </a:graphicData>
        </a:graphic>
      </p:graphicFrame>
    </p:spTree>
    <p:extLst>
      <p:ext uri="{BB962C8B-B14F-4D97-AF65-F5344CB8AC3E}">
        <p14:creationId xmlns:p14="http://schemas.microsoft.com/office/powerpoint/2010/main" val="12909062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6AB85-D4D9-4F76-8689-FBD7CF9879BC}"/>
              </a:ext>
            </a:extLst>
          </p:cNvPr>
          <p:cNvSpPr>
            <a:spLocks noGrp="1"/>
          </p:cNvSpPr>
          <p:nvPr>
            <p:ph type="title"/>
          </p:nvPr>
        </p:nvSpPr>
        <p:spPr>
          <a:xfrm>
            <a:off x="386080" y="263539"/>
            <a:ext cx="11623040" cy="945515"/>
          </a:xfrm>
          <a:ln>
            <a:solidFill>
              <a:schemeClr val="accent1">
                <a:lumMod val="50000"/>
              </a:schemeClr>
            </a:solidFill>
          </a:ln>
        </p:spPr>
        <p:txBody>
          <a:bodyPr>
            <a:normAutofit/>
          </a:bodyPr>
          <a:lstStyle/>
          <a:p>
            <a:pPr algn="ctr"/>
            <a:r>
              <a:rPr lang="en-US" sz="3000" b="1" dirty="0">
                <a:latin typeface="Times New Roman" pitchFamily="18" charset="0"/>
                <a:cs typeface="Times New Roman" pitchFamily="18" charset="0"/>
              </a:rPr>
              <a:t>Audits</a:t>
            </a:r>
            <a:endParaRPr lang="x-none" sz="3000" b="1" dirty="0">
              <a:latin typeface="Times New Roman" pitchFamily="18" charset="0"/>
              <a:cs typeface="Times New Roman" pitchFamily="18" charset="0"/>
            </a:endParaRPr>
          </a:p>
        </p:txBody>
      </p:sp>
      <p:graphicFrame>
        <p:nvGraphicFramePr>
          <p:cNvPr id="4" name="Table 4">
            <a:extLst>
              <a:ext uri="{FF2B5EF4-FFF2-40B4-BE49-F238E27FC236}">
                <a16:creationId xmlns:a16="http://schemas.microsoft.com/office/drawing/2014/main" id="{7ED842DD-CE25-4BB9-9E28-6BD06DBB44E2}"/>
              </a:ext>
            </a:extLst>
          </p:cNvPr>
          <p:cNvGraphicFramePr>
            <a:graphicFrameLocks noGrp="1"/>
          </p:cNvGraphicFramePr>
          <p:nvPr>
            <p:ph idx="1"/>
            <p:extLst>
              <p:ext uri="{D42A27DB-BD31-4B8C-83A1-F6EECF244321}">
                <p14:modId xmlns:p14="http://schemas.microsoft.com/office/powerpoint/2010/main" val="2009977063"/>
              </p:ext>
            </p:extLst>
          </p:nvPr>
        </p:nvGraphicFramePr>
        <p:xfrm>
          <a:off x="386083" y="1635765"/>
          <a:ext cx="11623044" cy="3929341"/>
        </p:xfrm>
        <a:graphic>
          <a:graphicData uri="http://schemas.openxmlformats.org/drawingml/2006/table">
            <a:tbl>
              <a:tblPr firstRow="1" bandRow="1">
                <a:tableStyleId>{5940675A-B579-460E-94D1-54222C63F5DA}</a:tableStyleId>
              </a:tblPr>
              <a:tblGrid>
                <a:gridCol w="2458344">
                  <a:extLst>
                    <a:ext uri="{9D8B030D-6E8A-4147-A177-3AD203B41FA5}">
                      <a16:colId xmlns:a16="http://schemas.microsoft.com/office/drawing/2014/main" val="3167823827"/>
                    </a:ext>
                  </a:extLst>
                </a:gridCol>
                <a:gridCol w="2728763">
                  <a:extLst>
                    <a:ext uri="{9D8B030D-6E8A-4147-A177-3AD203B41FA5}">
                      <a16:colId xmlns:a16="http://schemas.microsoft.com/office/drawing/2014/main" val="47295098"/>
                    </a:ext>
                  </a:extLst>
                </a:gridCol>
                <a:gridCol w="2107775">
                  <a:extLst>
                    <a:ext uri="{9D8B030D-6E8A-4147-A177-3AD203B41FA5}">
                      <a16:colId xmlns:a16="http://schemas.microsoft.com/office/drawing/2014/main" val="3363243341"/>
                    </a:ext>
                  </a:extLst>
                </a:gridCol>
                <a:gridCol w="2079607">
                  <a:extLst>
                    <a:ext uri="{9D8B030D-6E8A-4147-A177-3AD203B41FA5}">
                      <a16:colId xmlns:a16="http://schemas.microsoft.com/office/drawing/2014/main" val="1260763393"/>
                    </a:ext>
                  </a:extLst>
                </a:gridCol>
                <a:gridCol w="2248555">
                  <a:extLst>
                    <a:ext uri="{9D8B030D-6E8A-4147-A177-3AD203B41FA5}">
                      <a16:colId xmlns:a16="http://schemas.microsoft.com/office/drawing/2014/main" val="1159861889"/>
                    </a:ext>
                  </a:extLst>
                </a:gridCol>
              </a:tblGrid>
              <a:tr h="11709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kern="1200" dirty="0">
                          <a:solidFill>
                            <a:schemeClr val="tx1"/>
                          </a:solidFill>
                          <a:effectLst/>
                          <a:latin typeface="Times New Roman" pitchFamily="18" charset="0"/>
                          <a:cs typeface="Times New Roman" pitchFamily="18" charset="0"/>
                        </a:rPr>
                        <a:t>Category A Manufacturers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kern="1200" dirty="0">
                          <a:solidFill>
                            <a:schemeClr val="tx1"/>
                          </a:solidFill>
                          <a:effectLst/>
                          <a:latin typeface="Times New Roman" pitchFamily="18" charset="0"/>
                          <a:ea typeface="+mn-ea"/>
                          <a:cs typeface="Times New Roman" pitchFamily="18" charset="0"/>
                        </a:rPr>
                        <a:t>(Above 60% exports)</a:t>
                      </a:r>
                      <a:endParaRPr lang="en-US" sz="1800" u="none" kern="1200" dirty="0">
                        <a:solidFill>
                          <a:schemeClr val="tx1"/>
                        </a:solidFill>
                        <a:effectLst/>
                        <a:latin typeface="Times New Roman" pitchFamily="18" charset="0"/>
                        <a:ea typeface="+mn-ea"/>
                        <a:cs typeface="Times New Roman" pitchFamily="18" charset="0"/>
                      </a:endParaRPr>
                    </a:p>
                  </a:txBody>
                  <a:tcP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kern="1200" dirty="0">
                          <a:solidFill>
                            <a:schemeClr val="tx1"/>
                          </a:solidFill>
                          <a:effectLst/>
                          <a:latin typeface="Times New Roman" pitchFamily="18" charset="0"/>
                          <a:cs typeface="Times New Roman" pitchFamily="18" charset="0"/>
                        </a:rPr>
                        <a:t>Category B Manufacturers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kern="1200" dirty="0">
                          <a:solidFill>
                            <a:schemeClr val="tx1"/>
                          </a:solidFill>
                          <a:effectLst/>
                          <a:latin typeface="Times New Roman" pitchFamily="18" charset="0"/>
                          <a:ea typeface="+mn-ea"/>
                          <a:cs typeface="Times New Roman" pitchFamily="18" charset="0"/>
                        </a:rPr>
                        <a:t>(below 60% exports)</a:t>
                      </a:r>
                      <a:endParaRPr lang="en-US" sz="1800" u="none" kern="1200" dirty="0">
                        <a:solidFill>
                          <a:schemeClr val="tx1"/>
                        </a:solidFill>
                        <a:effectLst/>
                        <a:latin typeface="Times New Roman" pitchFamily="18" charset="0"/>
                        <a:ea typeface="+mn-ea"/>
                        <a:cs typeface="Times New Roman" pitchFamily="18" charset="0"/>
                      </a:endParaRPr>
                    </a:p>
                  </a:txBody>
                  <a:tcPr>
                    <a:solidFill>
                      <a:schemeClr val="accent1">
                        <a:lumMod val="40000"/>
                        <a:lumOff val="60000"/>
                      </a:schemeClr>
                    </a:solidFill>
                  </a:tcPr>
                </a:tc>
                <a:tc>
                  <a:txBody>
                    <a:bodyPr/>
                    <a:lstStyle/>
                    <a:p>
                      <a:pPr algn="ctr"/>
                      <a:r>
                        <a:rPr lang="en-US" sz="1800" b="1" u="none" kern="1200" dirty="0">
                          <a:solidFill>
                            <a:schemeClr val="tx1"/>
                          </a:solidFill>
                          <a:effectLst/>
                          <a:latin typeface="Times New Roman" pitchFamily="18" charset="0"/>
                          <a:cs typeface="Times New Roman" pitchFamily="18" charset="0"/>
                        </a:rPr>
                        <a:t>Category C: Indirect Exporters/ commercial  Exporters</a:t>
                      </a:r>
                    </a:p>
                  </a:txBody>
                  <a:tcP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kern="1200" dirty="0">
                          <a:solidFill>
                            <a:schemeClr val="tx1"/>
                          </a:solidFill>
                          <a:effectLst/>
                          <a:latin typeface="Times New Roman" pitchFamily="18" charset="0"/>
                          <a:cs typeface="Times New Roman" pitchFamily="18" charset="0"/>
                        </a:rPr>
                        <a:t>Contract Based</a:t>
                      </a:r>
                      <a:endParaRPr lang="en-US" sz="1800" u="none" kern="1200" dirty="0">
                        <a:solidFill>
                          <a:schemeClr val="tx1"/>
                        </a:solidFill>
                        <a:effectLst/>
                        <a:latin typeface="Times New Roman" pitchFamily="18" charset="0"/>
                        <a:cs typeface="Times New Roman" pitchFamily="18" charset="0"/>
                      </a:endParaRPr>
                    </a:p>
                    <a:p>
                      <a:pPr algn="ctr"/>
                      <a:endParaRPr lang="x-none" u="none" dirty="0">
                        <a:solidFill>
                          <a:schemeClr val="tx1"/>
                        </a:solidFill>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r>
                        <a:rPr lang="en-US" b="1" u="none" dirty="0">
                          <a:solidFill>
                            <a:schemeClr val="tx1"/>
                          </a:solidFill>
                          <a:latin typeface="Times New Roman" pitchFamily="18" charset="0"/>
                          <a:cs typeface="Times New Roman" pitchFamily="18" charset="0"/>
                        </a:rPr>
                        <a:t>Common Bonded Warehouse</a:t>
                      </a:r>
                      <a:endParaRPr lang="x-none" b="1" u="none" dirty="0">
                        <a:solidFill>
                          <a:schemeClr val="tx1"/>
                        </a:solidFill>
                        <a:latin typeface="Times New Roman" pitchFamily="18" charset="0"/>
                        <a:cs typeface="Times New Roman" pitchFamily="18" charset="0"/>
                      </a:endParaRPr>
                    </a:p>
                  </a:txBody>
                  <a:tcPr>
                    <a:solidFill>
                      <a:schemeClr val="accent1">
                        <a:lumMod val="40000"/>
                        <a:lumOff val="60000"/>
                      </a:schemeClr>
                    </a:solidFill>
                  </a:tcPr>
                </a:tc>
                <a:extLst>
                  <a:ext uri="{0D108BD9-81ED-4DB2-BD59-A6C34878D82A}">
                    <a16:rowId xmlns:a16="http://schemas.microsoft.com/office/drawing/2014/main" val="3961817848"/>
                  </a:ext>
                </a:extLst>
              </a:tr>
              <a:tr h="2740621">
                <a:tc>
                  <a:txBody>
                    <a:bodyPr/>
                    <a:lstStyle/>
                    <a:p>
                      <a:pPr marL="285750" indent="-285750">
                        <a:buFont typeface="Arial" panose="020B0604020202020204" pitchFamily="34" charset="0"/>
                        <a:buChar char="•"/>
                      </a:pPr>
                      <a:r>
                        <a:rPr lang="en-US" sz="1800" kern="1200" dirty="0">
                          <a:solidFill>
                            <a:schemeClr val="dk1"/>
                          </a:solidFill>
                          <a:effectLst/>
                          <a:latin typeface="Times New Roman" pitchFamily="18" charset="0"/>
                          <a:cs typeface="Times New Roman" pitchFamily="18" charset="0"/>
                        </a:rPr>
                        <a:t>Audit by PCA at least </a:t>
                      </a:r>
                      <a:r>
                        <a:rPr lang="en-US" sz="1800" b="1" kern="1200" dirty="0">
                          <a:solidFill>
                            <a:schemeClr val="dk1"/>
                          </a:solidFill>
                          <a:effectLst/>
                          <a:latin typeface="Times New Roman" pitchFamily="18" charset="0"/>
                          <a:cs typeface="Times New Roman" pitchFamily="18" charset="0"/>
                        </a:rPr>
                        <a:t>once in 5 years </a:t>
                      </a:r>
                      <a:r>
                        <a:rPr lang="en-US" sz="1800" kern="1200" dirty="0">
                          <a:solidFill>
                            <a:schemeClr val="dk1"/>
                          </a:solidFill>
                          <a:effectLst/>
                          <a:latin typeface="Times New Roman" pitchFamily="18" charset="0"/>
                          <a:cs typeface="Times New Roman" pitchFamily="18" charset="0"/>
                        </a:rPr>
                        <a:t>unless, randomly selected by PCA risk assessment</a:t>
                      </a:r>
                      <a:endParaRPr lang="en-US" sz="1800" kern="1200" dirty="0">
                        <a:solidFill>
                          <a:schemeClr val="dk1"/>
                        </a:solidFill>
                        <a:effectLst/>
                        <a:latin typeface="Times New Roman" pitchFamily="18" charset="0"/>
                        <a:ea typeface="+mn-ea"/>
                        <a:cs typeface="Times New Roman" pitchFamily="18" charset="0"/>
                      </a:endParaRP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kern="1200" dirty="0">
                          <a:solidFill>
                            <a:schemeClr val="dk1"/>
                          </a:solidFill>
                          <a:effectLst/>
                          <a:latin typeface="Times New Roman" pitchFamily="18" charset="0"/>
                          <a:cs typeface="Times New Roman" pitchFamily="18" charset="0"/>
                        </a:rPr>
                        <a:t>Audit by PCA at least </a:t>
                      </a:r>
                      <a:r>
                        <a:rPr lang="en-US" sz="1800" b="1" kern="1200" dirty="0">
                          <a:solidFill>
                            <a:schemeClr val="dk1"/>
                          </a:solidFill>
                          <a:effectLst/>
                          <a:latin typeface="Times New Roman" pitchFamily="18" charset="0"/>
                          <a:cs typeface="Times New Roman" pitchFamily="18" charset="0"/>
                        </a:rPr>
                        <a:t>once in 4 years</a:t>
                      </a:r>
                      <a:r>
                        <a:rPr lang="en-US" sz="1800" kern="1200" dirty="0">
                          <a:solidFill>
                            <a:schemeClr val="dk1"/>
                          </a:solidFill>
                          <a:effectLst/>
                          <a:latin typeface="Times New Roman" pitchFamily="18" charset="0"/>
                          <a:cs typeface="Times New Roman" pitchFamily="18" charset="0"/>
                        </a:rPr>
                        <a:t> unless, randomly selected by PCA risk assessment</a:t>
                      </a:r>
                    </a:p>
                    <a:p>
                      <a:pPr marL="285750" indent="-285750">
                        <a:buFont typeface="Arial" panose="020B0604020202020204" pitchFamily="34" charset="0"/>
                        <a:buChar char="•"/>
                      </a:pPr>
                      <a:endParaRPr lang="en-US" sz="1800" kern="1200" dirty="0">
                        <a:solidFill>
                          <a:schemeClr val="dk1"/>
                        </a:solidFill>
                        <a:effectLst/>
                        <a:latin typeface="Times New Roman" pitchFamily="18" charset="0"/>
                        <a:ea typeface="+mn-ea"/>
                        <a:cs typeface="Times New Roman" pitchFamily="18" charset="0"/>
                      </a:endParaRPr>
                    </a:p>
                  </a:txBody>
                  <a:tcPr>
                    <a:solidFill>
                      <a:schemeClr val="accent1">
                        <a:lumMod val="20000"/>
                        <a:lumOff val="80000"/>
                      </a:schemeClr>
                    </a:solidFill>
                  </a:tcPr>
                </a:tc>
                <a:tc>
                  <a:txBody>
                    <a:bodyPr/>
                    <a:lstStyle/>
                    <a:p>
                      <a:pPr marL="173038" marR="0" lvl="0" indent="-1730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kern="1200" dirty="0">
                          <a:solidFill>
                            <a:schemeClr val="dk1"/>
                          </a:solidFill>
                          <a:effectLst/>
                          <a:latin typeface="Times New Roman" pitchFamily="18" charset="0"/>
                          <a:cs typeface="Times New Roman" pitchFamily="18" charset="0"/>
                        </a:rPr>
                        <a:t>Audit by PCA at least </a:t>
                      </a:r>
                      <a:r>
                        <a:rPr lang="en-US" sz="1800" b="1" kern="1200" dirty="0" smtClean="0">
                          <a:solidFill>
                            <a:schemeClr val="dk1"/>
                          </a:solidFill>
                          <a:effectLst/>
                          <a:latin typeface="Times New Roman" pitchFamily="18" charset="0"/>
                          <a:cs typeface="Times New Roman" pitchFamily="18" charset="0"/>
                        </a:rPr>
                        <a:t>once </a:t>
                      </a:r>
                      <a:r>
                        <a:rPr lang="en-US" sz="1800" b="1" kern="1200" dirty="0">
                          <a:solidFill>
                            <a:schemeClr val="dk1"/>
                          </a:solidFill>
                          <a:effectLst/>
                          <a:latin typeface="Times New Roman" pitchFamily="18" charset="0"/>
                          <a:cs typeface="Times New Roman" pitchFamily="18" charset="0"/>
                        </a:rPr>
                        <a:t>in 3 years</a:t>
                      </a:r>
                      <a:r>
                        <a:rPr lang="en-US" sz="1800" kern="1200" dirty="0">
                          <a:solidFill>
                            <a:schemeClr val="dk1"/>
                          </a:solidFill>
                          <a:effectLst/>
                          <a:latin typeface="Times New Roman" pitchFamily="18" charset="0"/>
                          <a:cs typeface="Times New Roman" pitchFamily="18" charset="0"/>
                        </a:rPr>
                        <a:t> unless, randomly selected by PCA risk assessment</a:t>
                      </a:r>
                    </a:p>
                    <a:p>
                      <a:pPr marL="173038" lvl="0" indent="-173038">
                        <a:buFont typeface="Arial" panose="020B0604020202020204" pitchFamily="34" charset="0"/>
                        <a:buChar char="•"/>
                      </a:pPr>
                      <a:endParaRPr lang="en-US" sz="1800" kern="1200" dirty="0">
                        <a:solidFill>
                          <a:schemeClr val="dk1"/>
                        </a:solidFill>
                        <a:effectLst/>
                        <a:latin typeface="Times New Roman" pitchFamily="18" charset="0"/>
                        <a:ea typeface="+mn-ea"/>
                        <a:cs typeface="Times New Roman" pitchFamily="18" charset="0"/>
                      </a:endParaRP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kern="1200" dirty="0">
                          <a:solidFill>
                            <a:schemeClr val="dk1"/>
                          </a:solidFill>
                          <a:effectLst/>
                          <a:latin typeface="Times New Roman" pitchFamily="18" charset="0"/>
                          <a:cs typeface="Times New Roman" pitchFamily="18" charset="0"/>
                        </a:rPr>
                        <a:t>Audit by PCA at least </a:t>
                      </a:r>
                      <a:r>
                        <a:rPr lang="en-US" sz="1800" b="1" kern="1200" dirty="0" smtClean="0">
                          <a:solidFill>
                            <a:schemeClr val="dk1"/>
                          </a:solidFill>
                          <a:effectLst/>
                          <a:latin typeface="Times New Roman" pitchFamily="18" charset="0"/>
                          <a:cs typeface="Times New Roman" pitchFamily="18" charset="0"/>
                        </a:rPr>
                        <a:t>once </a:t>
                      </a:r>
                      <a:r>
                        <a:rPr lang="en-US" sz="1800" b="1" kern="1200" dirty="0">
                          <a:solidFill>
                            <a:schemeClr val="dk1"/>
                          </a:solidFill>
                          <a:effectLst/>
                          <a:latin typeface="Times New Roman" pitchFamily="18" charset="0"/>
                          <a:cs typeface="Times New Roman" pitchFamily="18" charset="0"/>
                        </a:rPr>
                        <a:t>in 3 years </a:t>
                      </a:r>
                      <a:r>
                        <a:rPr lang="en-US" sz="1800" kern="1200" dirty="0">
                          <a:solidFill>
                            <a:schemeClr val="dk1"/>
                          </a:solidFill>
                          <a:effectLst/>
                          <a:latin typeface="Times New Roman" pitchFamily="18" charset="0"/>
                          <a:cs typeface="Times New Roman" pitchFamily="18" charset="0"/>
                        </a:rPr>
                        <a:t>unless, randomly selected by PCA risk assessment</a:t>
                      </a:r>
                    </a:p>
                    <a:p>
                      <a:pPr marL="285750" lvl="0" indent="-285750">
                        <a:buFont typeface="Arial" panose="020B0604020202020204" pitchFamily="34" charset="0"/>
                        <a:buChar char="•"/>
                      </a:pPr>
                      <a:endParaRPr lang="en-US" sz="1800" kern="1200" dirty="0">
                        <a:solidFill>
                          <a:srgbClr val="FF0000"/>
                        </a:solidFill>
                        <a:effectLst/>
                        <a:latin typeface="Times New Roman" pitchFamily="18" charset="0"/>
                        <a:ea typeface="+mn-ea"/>
                        <a:cs typeface="Times New Roman" pitchFamily="18" charset="0"/>
                      </a:endParaRPr>
                    </a:p>
                  </a:txBody>
                  <a:tcPr>
                    <a:solidFill>
                      <a:schemeClr val="accent1">
                        <a:lumMod val="20000"/>
                        <a:lumOff val="80000"/>
                      </a:schemeClr>
                    </a:solidFill>
                  </a:tcPr>
                </a:tc>
                <a:tc>
                  <a:txBody>
                    <a:bodyPr/>
                    <a:lstStyle/>
                    <a:p>
                      <a:pPr marL="285750" lvl="0" indent="-285750">
                        <a:buFont typeface="Arial" panose="020B0604020202020204" pitchFamily="34" charset="0"/>
                        <a:buChar char="•"/>
                      </a:pPr>
                      <a:r>
                        <a:rPr lang="en-US" sz="1800" b="1" kern="1200" dirty="0">
                          <a:solidFill>
                            <a:schemeClr val="tx1"/>
                          </a:solidFill>
                          <a:effectLst/>
                          <a:latin typeface="Times New Roman" pitchFamily="18" charset="0"/>
                          <a:cs typeface="Times New Roman" pitchFamily="18" charset="0"/>
                        </a:rPr>
                        <a:t>Annual Stock taking </a:t>
                      </a:r>
                      <a:r>
                        <a:rPr lang="en-US" sz="1800" kern="1200" dirty="0">
                          <a:solidFill>
                            <a:schemeClr val="tx1"/>
                          </a:solidFill>
                          <a:effectLst/>
                          <a:latin typeface="Times New Roman" pitchFamily="18" charset="0"/>
                          <a:cs typeface="Times New Roman" pitchFamily="18" charset="0"/>
                        </a:rPr>
                        <a:t>by the regulatory Collector</a:t>
                      </a:r>
                      <a:endParaRPr lang="en-US" sz="1800" kern="1200" dirty="0">
                        <a:solidFill>
                          <a:schemeClr val="tx1"/>
                        </a:solidFill>
                        <a:effectLst/>
                        <a:latin typeface="Times New Roman" pitchFamily="18" charset="0"/>
                        <a:ea typeface="+mn-ea"/>
                        <a:cs typeface="Times New Roman" pitchFamily="18" charset="0"/>
                      </a:endParaRPr>
                    </a:p>
                  </a:txBody>
                  <a:tcPr>
                    <a:solidFill>
                      <a:schemeClr val="accent1">
                        <a:lumMod val="20000"/>
                        <a:lumOff val="80000"/>
                      </a:schemeClr>
                    </a:solidFill>
                  </a:tcPr>
                </a:tc>
                <a:extLst>
                  <a:ext uri="{0D108BD9-81ED-4DB2-BD59-A6C34878D82A}">
                    <a16:rowId xmlns:a16="http://schemas.microsoft.com/office/drawing/2014/main" val="1112746192"/>
                  </a:ext>
                </a:extLst>
              </a:tr>
            </a:tbl>
          </a:graphicData>
        </a:graphic>
      </p:graphicFrame>
    </p:spTree>
    <p:extLst>
      <p:ext uri="{BB962C8B-B14F-4D97-AF65-F5344CB8AC3E}">
        <p14:creationId xmlns:p14="http://schemas.microsoft.com/office/powerpoint/2010/main" val="28004723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6038A-17A9-4573-BBB6-DC27BB851116}"/>
              </a:ext>
            </a:extLst>
          </p:cNvPr>
          <p:cNvSpPr>
            <a:spLocks noGrp="1"/>
          </p:cNvSpPr>
          <p:nvPr>
            <p:ph type="title"/>
          </p:nvPr>
        </p:nvSpPr>
        <p:spPr>
          <a:ln>
            <a:solidFill>
              <a:schemeClr val="accent1">
                <a:lumMod val="50000"/>
              </a:schemeClr>
            </a:solidFill>
          </a:ln>
        </p:spPr>
        <p:txBody>
          <a:bodyPr/>
          <a:lstStyle/>
          <a:p>
            <a:pPr algn="ctr"/>
            <a:r>
              <a:rPr lang="en-US" b="1" dirty="0">
                <a:latin typeface="Times New Roman" pitchFamily="18" charset="0"/>
                <a:cs typeface="Times New Roman" pitchFamily="18" charset="0"/>
              </a:rPr>
              <a:t>Saving Clause</a:t>
            </a:r>
            <a:endParaRPr lang="x-none"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id="{BD586879-ED72-4F1E-96F1-4F48FF92A991}"/>
              </a:ext>
            </a:extLst>
          </p:cNvPr>
          <p:cNvSpPr>
            <a:spLocks noGrp="1"/>
          </p:cNvSpPr>
          <p:nvPr>
            <p:ph sz="quarter" idx="1"/>
          </p:nvPr>
        </p:nvSpPr>
        <p:spPr>
          <a:ln>
            <a:solidFill>
              <a:schemeClr val="accent1">
                <a:lumMod val="75000"/>
              </a:schemeClr>
            </a:solidFill>
          </a:ln>
        </p:spPr>
        <p:txBody>
          <a:bodyPr>
            <a:normAutofit/>
          </a:bodyPr>
          <a:lstStyle/>
          <a:p>
            <a:pPr algn="just">
              <a:lnSpc>
                <a:spcPct val="200000"/>
              </a:lnSpc>
            </a:pPr>
            <a:r>
              <a:rPr lang="en-US" sz="2400" dirty="0">
                <a:effectLst/>
                <a:latin typeface="Times New Roman" pitchFamily="18" charset="0"/>
                <a:ea typeface="Times New Roman" panose="02020603050405020304" pitchFamily="18" charset="0"/>
                <a:cs typeface="Times New Roman" pitchFamily="18" charset="0"/>
              </a:rPr>
              <a:t>All approvals under various export promotion schemes, if otherwise in order and </a:t>
            </a:r>
            <a:r>
              <a:rPr lang="en-US" sz="2400" dirty="0" smtClean="0">
                <a:effectLst/>
                <a:latin typeface="Times New Roman" pitchFamily="18" charset="0"/>
                <a:ea typeface="Times New Roman" panose="02020603050405020304" pitchFamily="18" charset="0"/>
                <a:cs typeface="Times New Roman" pitchFamily="18" charset="0"/>
              </a:rPr>
              <a:t>correct, </a:t>
            </a:r>
            <a:r>
              <a:rPr lang="en-US" sz="2400" dirty="0" smtClean="0">
                <a:latin typeface="Times New Roman" pitchFamily="18" charset="0"/>
                <a:cs typeface="Times New Roman" pitchFamily="18" charset="0"/>
              </a:rPr>
              <a:t>shall remain operative for a period of two years from the date of issuance of these rules and shall stand abolished thereafter (</a:t>
            </a:r>
            <a:r>
              <a:rPr lang="en-US" sz="2400" dirty="0" err="1" smtClean="0">
                <a:latin typeface="Times New Roman" pitchFamily="18" charset="0"/>
                <a:cs typeface="Times New Roman" pitchFamily="18" charset="0"/>
              </a:rPr>
              <a:t>w.e.f</a:t>
            </a:r>
            <a:r>
              <a:rPr lang="en-US" sz="2400" dirty="0" smtClean="0">
                <a:latin typeface="Times New Roman" pitchFamily="18" charset="0"/>
                <a:cs typeface="Times New Roman" pitchFamily="18" charset="0"/>
              </a:rPr>
              <a:t>. 14.08.2023).</a:t>
            </a:r>
            <a:endParaRPr lang="en-US" sz="2400" dirty="0">
              <a:effectLst/>
              <a:latin typeface="Times New Roman" pitchFamily="18" charset="0"/>
              <a:ea typeface="Times New Roman" panose="02020603050405020304" pitchFamily="18" charset="0"/>
              <a:cs typeface="Times New Roman" pitchFamily="18" charset="0"/>
            </a:endParaRPr>
          </a:p>
          <a:p>
            <a:endParaRPr lang="x-none" dirty="0">
              <a:latin typeface="Times New Roman" pitchFamily="18" charset="0"/>
              <a:cs typeface="Times New Roman" pitchFamily="18" charset="0"/>
            </a:endParaRPr>
          </a:p>
        </p:txBody>
      </p:sp>
    </p:spTree>
    <p:extLst>
      <p:ext uri="{BB962C8B-B14F-4D97-AF65-F5344CB8AC3E}">
        <p14:creationId xmlns:p14="http://schemas.microsoft.com/office/powerpoint/2010/main" val="24878817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69481-D46F-4550-9D86-D8DDE61BC257}"/>
              </a:ext>
            </a:extLst>
          </p:cNvPr>
          <p:cNvSpPr>
            <a:spLocks noGrp="1"/>
          </p:cNvSpPr>
          <p:nvPr>
            <p:ph type="title"/>
          </p:nvPr>
        </p:nvSpPr>
        <p:spPr>
          <a:ln>
            <a:solidFill>
              <a:schemeClr val="accent1">
                <a:lumMod val="50000"/>
              </a:schemeClr>
            </a:solidFill>
          </a:ln>
        </p:spPr>
        <p:txBody>
          <a:bodyPr/>
          <a:lstStyle/>
          <a:p>
            <a:pPr algn="ctr"/>
            <a:r>
              <a:rPr lang="en-US" b="1" dirty="0">
                <a:latin typeface="Times New Roman" pitchFamily="18" charset="0"/>
                <a:cs typeface="Times New Roman" pitchFamily="18" charset="0"/>
              </a:rPr>
              <a:t>Advantages</a:t>
            </a:r>
            <a:endParaRPr lang="x-none"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id="{E805444B-FB0C-4A38-A2C8-CB8B1E7F7ABE}"/>
              </a:ext>
            </a:extLst>
          </p:cNvPr>
          <p:cNvSpPr>
            <a:spLocks noGrp="1"/>
          </p:cNvSpPr>
          <p:nvPr>
            <p:ph sz="quarter" idx="1"/>
          </p:nvPr>
        </p:nvSpPr>
        <p:spPr>
          <a:ln>
            <a:solidFill>
              <a:schemeClr val="accent1">
                <a:lumMod val="75000"/>
              </a:schemeClr>
            </a:solidFill>
          </a:ln>
        </p:spPr>
        <p:txBody>
          <a:bodyPr>
            <a:noAutofit/>
          </a:bodyPr>
          <a:lstStyle/>
          <a:p>
            <a:r>
              <a:rPr lang="en-US" dirty="0">
                <a:latin typeface="Times New Roman" pitchFamily="18" charset="0"/>
                <a:cs typeface="Times New Roman" pitchFamily="18" charset="0"/>
              </a:rPr>
              <a:t>Single Administrative Document for all Exporters</a:t>
            </a:r>
          </a:p>
          <a:p>
            <a:r>
              <a:rPr lang="en-US" dirty="0">
                <a:latin typeface="Times New Roman" pitchFamily="18" charset="0"/>
                <a:cs typeface="Times New Roman" pitchFamily="18" charset="0"/>
              </a:rPr>
              <a:t>Enhancement in Utilization period- Option to plan for longer period</a:t>
            </a:r>
          </a:p>
          <a:p>
            <a:r>
              <a:rPr lang="en-US" dirty="0">
                <a:latin typeface="Times New Roman" pitchFamily="18" charset="0"/>
                <a:cs typeface="Times New Roman" pitchFamily="18" charset="0"/>
              </a:rPr>
              <a:t>Easy to use for Small and Medium Exporters</a:t>
            </a:r>
          </a:p>
          <a:p>
            <a:r>
              <a:rPr lang="en-US" dirty="0">
                <a:latin typeface="Times New Roman" pitchFamily="18" charset="0"/>
                <a:cs typeface="Times New Roman" pitchFamily="18" charset="0"/>
              </a:rPr>
              <a:t>Small and Medium units treated at par with larger units</a:t>
            </a:r>
          </a:p>
          <a:p>
            <a:r>
              <a:rPr lang="en-US" dirty="0">
                <a:latin typeface="Times New Roman" pitchFamily="18" charset="0"/>
                <a:cs typeface="Times New Roman" pitchFamily="18" charset="0"/>
              </a:rPr>
              <a:t>Risk based security deposits</a:t>
            </a:r>
          </a:p>
          <a:p>
            <a:r>
              <a:rPr lang="en-US" smtClean="0">
                <a:latin typeface="Times New Roman" pitchFamily="18" charset="0"/>
                <a:cs typeface="Times New Roman" pitchFamily="18" charset="0"/>
              </a:rPr>
              <a:t>Minimizing </a:t>
            </a:r>
            <a:r>
              <a:rPr lang="en-US" dirty="0">
                <a:latin typeface="Times New Roman" pitchFamily="18" charset="0"/>
                <a:cs typeface="Times New Roman" pitchFamily="18" charset="0"/>
              </a:rPr>
              <a:t>the Sales Tax refunds and Duty Drawback Claims</a:t>
            </a:r>
          </a:p>
          <a:p>
            <a:r>
              <a:rPr lang="en-US" dirty="0">
                <a:latin typeface="Times New Roman" pitchFamily="18" charset="0"/>
                <a:cs typeface="Times New Roman" pitchFamily="18" charset="0"/>
              </a:rPr>
              <a:t>Maximum use of automation </a:t>
            </a:r>
          </a:p>
          <a:p>
            <a:r>
              <a:rPr lang="en-US" dirty="0">
                <a:latin typeface="Times New Roman" pitchFamily="18" charset="0"/>
                <a:cs typeface="Times New Roman" pitchFamily="18" charset="0"/>
              </a:rPr>
              <a:t>Enhanced role of specialized organizations, Like IOCO and PCA, instead of field collectorates</a:t>
            </a:r>
          </a:p>
        </p:txBody>
      </p:sp>
    </p:spTree>
    <p:extLst>
      <p:ext uri="{BB962C8B-B14F-4D97-AF65-F5344CB8AC3E}">
        <p14:creationId xmlns:p14="http://schemas.microsoft.com/office/powerpoint/2010/main" val="33630283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5A107-407E-4000-94D4-F5D97D13E2F5}"/>
              </a:ext>
            </a:extLst>
          </p:cNvPr>
          <p:cNvSpPr>
            <a:spLocks noGrp="1"/>
          </p:cNvSpPr>
          <p:nvPr>
            <p:ph type="title"/>
          </p:nvPr>
        </p:nvSpPr>
        <p:spPr>
          <a:xfrm>
            <a:off x="838200" y="2103451"/>
            <a:ext cx="10515600" cy="1325563"/>
          </a:xfrm>
          <a:ln>
            <a:solidFill>
              <a:schemeClr val="accent1">
                <a:lumMod val="75000"/>
              </a:schemeClr>
            </a:solidFill>
          </a:ln>
        </p:spPr>
        <p:txBody>
          <a:bodyPr>
            <a:normAutofit/>
          </a:bodyPr>
          <a:lstStyle/>
          <a:p>
            <a:pPr algn="ctr"/>
            <a:r>
              <a:rPr lang="en-US" sz="6600" dirty="0"/>
              <a:t>THANK YOU</a:t>
            </a:r>
            <a:endParaRPr lang="x-none" sz="6600" dirty="0"/>
          </a:p>
        </p:txBody>
      </p:sp>
    </p:spTree>
    <p:extLst>
      <p:ext uri="{BB962C8B-B14F-4D97-AF65-F5344CB8AC3E}">
        <p14:creationId xmlns:p14="http://schemas.microsoft.com/office/powerpoint/2010/main" val="2649051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72966" y="1308538"/>
            <a:ext cx="11127907" cy="5078421"/>
          </a:xfrm>
          <a:prstGeom prst="rect">
            <a:avLst/>
          </a:prstGeom>
        </p:spPr>
        <p:txBody>
          <a:bodyPr vert="horz" lIns="91440" tIns="45720" rIns="91440" bIns="45720" rtlCol="0" anchor="ctr">
            <a:no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lang="en-US" sz="2000" b="1" dirty="0" smtClean="0">
                <a:latin typeface="Times New Roman" pitchFamily="18" charset="0"/>
                <a:ea typeface="+mj-ea"/>
                <a:cs typeface="Times New Roman" pitchFamily="18" charset="0"/>
              </a:rPr>
              <a:t>Temporary importation scheme </a:t>
            </a:r>
            <a:r>
              <a:rPr lang="en-US" sz="2000" dirty="0" smtClean="0">
                <a:latin typeface="Times New Roman" pitchFamily="18" charset="0"/>
                <a:ea typeface="+mj-ea"/>
                <a:cs typeface="Times New Roman" pitchFamily="18" charset="0"/>
              </a:rPr>
              <a:t>is not applicable on commercial exporters, disallows import of fabric &amp; leather, &amp; input items which loose their identification during manufacturing operation &amp; </a:t>
            </a:r>
            <a:r>
              <a:rPr lang="en-US" sz="2000" dirty="0" smtClean="0">
                <a:latin typeface="Times New Roman" pitchFamily="18" charset="0"/>
                <a:cs typeface="Times New Roman" pitchFamily="18" charset="0"/>
              </a:rPr>
              <a:t>cases in which physical inspection of manufacturing is necessary for determination of input-output ratio. Extension in utilization period is subject to payment of 1% surcharge per month. </a:t>
            </a:r>
          </a:p>
          <a:p>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DTRE </a:t>
            </a:r>
            <a:r>
              <a:rPr lang="en-US" sz="2000" dirty="0" smtClean="0">
                <a:latin typeface="Times New Roman" pitchFamily="18" charset="0"/>
                <a:cs typeface="Times New Roman" pitchFamily="18" charset="0"/>
              </a:rPr>
              <a:t>Scheme is not applicable on raw sugar &amp; secondhand clothing. Allows quantitative permission for acquisition of input goods. New permission is required on exhaustion of quota issued. Restricts 50% export quota till determination of input-output ratio by IOCO/EDB. Provides shortest period of one year for utilization as compared to other schemes. Does not allow duty &amp; tax free import of machinery / spares.</a:t>
            </a:r>
          </a:p>
          <a:p>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MB Scheme </a:t>
            </a:r>
            <a:r>
              <a:rPr lang="en-US" sz="2000" dirty="0" smtClean="0">
                <a:latin typeface="Times New Roman" pitchFamily="18" charset="0"/>
                <a:cs typeface="Times New Roman" pitchFamily="18" charset="0"/>
              </a:rPr>
              <a:t>is not applicable on commercial exporters. 60% export of annual production is mandatory. Does not allow duty &amp; tax free import of machinery / spares. Simultaneous use of EOU scheme is not permissible. Export of vegetable ghee and cooking oil from manufacturing bond to Afghanistan is disallowed. The same is permissible under DTRE. Extension beyond  three years is not permissible.</a:t>
            </a:r>
          </a:p>
          <a:p>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EOU</a:t>
            </a:r>
            <a:r>
              <a:rPr lang="en-US" sz="2000" dirty="0" smtClean="0">
                <a:latin typeface="Times New Roman" pitchFamily="18" charset="0"/>
                <a:cs typeface="Times New Roman" pitchFamily="18" charset="0"/>
              </a:rPr>
              <a:t> Rules are not applicable on commercial exporters. 80% export of annual production is mandatory..</a:t>
            </a:r>
          </a:p>
        </p:txBody>
      </p:sp>
      <p:sp>
        <p:nvSpPr>
          <p:cNvPr id="6" name="Title 1">
            <a:extLst>
              <a:ext uri="{FF2B5EF4-FFF2-40B4-BE49-F238E27FC236}">
                <a16:creationId xmlns:a16="http://schemas.microsoft.com/office/drawing/2014/main" id="{404FEDD1-25C2-45B0-9024-6B55CA3BA08B}"/>
              </a:ext>
            </a:extLst>
          </p:cNvPr>
          <p:cNvSpPr>
            <a:spLocks noGrp="1"/>
          </p:cNvSpPr>
          <p:nvPr>
            <p:ph type="title"/>
          </p:nvPr>
        </p:nvSpPr>
        <p:spPr>
          <a:xfrm>
            <a:off x="385012" y="365125"/>
            <a:ext cx="10968789" cy="833054"/>
          </a:xfrm>
          <a:ln>
            <a:solidFill>
              <a:schemeClr val="accent1">
                <a:lumMod val="50000"/>
              </a:schemeClr>
            </a:solidFill>
          </a:ln>
        </p:spPr>
        <p:txBody>
          <a:bodyPr>
            <a:noAutofit/>
          </a:bodyPr>
          <a:lstStyle/>
          <a:p>
            <a:pPr lvl="0">
              <a:lnSpc>
                <a:spcPct val="100000"/>
              </a:lnSpc>
              <a:defRPr/>
            </a:pPr>
            <a:r>
              <a:rPr lang="en-US" b="1" dirty="0" smtClean="0">
                <a:solidFill>
                  <a:schemeClr val="tx1"/>
                </a:solidFill>
                <a:latin typeface="Times New Roman" pitchFamily="18" charset="0"/>
                <a:cs typeface="Times New Roman" pitchFamily="18" charset="0"/>
              </a:rPr>
              <a:t>					Scope limitations</a:t>
            </a:r>
            <a:endParaRPr lang="x-none" b="1" dirty="0">
              <a:solidFill>
                <a:schemeClr val="tx1"/>
              </a:solidFill>
              <a:latin typeface="Times New Roman" pitchFamily="18" charset="0"/>
              <a:cs typeface="Times New Roman" pitchFamily="18" charset="0"/>
            </a:endParaRPr>
          </a:p>
        </p:txBody>
      </p:sp>
      <p:sp>
        <p:nvSpPr>
          <p:cNvPr id="5" name="Up Arrow 4">
            <a:hlinkClick r:id="rId2" action="ppaction://hlinksldjump"/>
          </p:cNvPr>
          <p:cNvSpPr/>
          <p:nvPr/>
        </p:nvSpPr>
        <p:spPr>
          <a:xfrm>
            <a:off x="0" y="5833241"/>
            <a:ext cx="662152" cy="75674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FEDD1-25C2-45B0-9024-6B55CA3BA08B}"/>
              </a:ext>
            </a:extLst>
          </p:cNvPr>
          <p:cNvSpPr>
            <a:spLocks noGrp="1"/>
          </p:cNvSpPr>
          <p:nvPr>
            <p:ph type="title"/>
          </p:nvPr>
        </p:nvSpPr>
        <p:spPr>
          <a:ln>
            <a:solidFill>
              <a:schemeClr val="accent1">
                <a:lumMod val="50000"/>
              </a:schemeClr>
            </a:solidFill>
          </a:ln>
        </p:spPr>
        <p:txBody>
          <a:bodyPr/>
          <a:lstStyle/>
          <a:p>
            <a:pPr algn="ctr"/>
            <a:r>
              <a:rPr lang="en-US" b="1" dirty="0" smtClean="0">
                <a:latin typeface="Times New Roman" pitchFamily="18" charset="0"/>
                <a:cs typeface="Times New Roman" pitchFamily="18" charset="0"/>
              </a:rPr>
              <a:t>Why New Scheme?</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Perceived Problems </a:t>
            </a:r>
            <a:r>
              <a:rPr lang="en-US" b="1" dirty="0">
                <a:latin typeface="Times New Roman" pitchFamily="18" charset="0"/>
                <a:cs typeface="Times New Roman" pitchFamily="18" charset="0"/>
              </a:rPr>
              <a:t>With Present Schemes</a:t>
            </a:r>
            <a:endParaRPr lang="x-none"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id="{181CC341-8E0B-4C45-AE9C-967F2270E6CB}"/>
              </a:ext>
            </a:extLst>
          </p:cNvPr>
          <p:cNvSpPr>
            <a:spLocks noGrp="1"/>
          </p:cNvSpPr>
          <p:nvPr>
            <p:ph sz="quarter" idx="1"/>
          </p:nvPr>
        </p:nvSpPr>
        <p:spPr>
          <a:ln>
            <a:solidFill>
              <a:schemeClr val="accent1">
                <a:lumMod val="75000"/>
              </a:schemeClr>
            </a:solidFill>
          </a:ln>
        </p:spPr>
        <p:txBody>
          <a:bodyPr>
            <a:normAutofit/>
          </a:bodyPr>
          <a:lstStyle/>
          <a:p>
            <a:pPr algn="just">
              <a:lnSpc>
                <a:spcPct val="150000"/>
              </a:lnSpc>
            </a:pPr>
            <a:r>
              <a:rPr lang="en-US" dirty="0">
                <a:latin typeface="Times New Roman" pitchFamily="18" charset="0"/>
                <a:cs typeface="Times New Roman" pitchFamily="18" charset="0"/>
              </a:rPr>
              <a:t>Too many schemes with different eligibility criteria and compliance </a:t>
            </a:r>
            <a:r>
              <a:rPr lang="en-US" dirty="0" smtClean="0">
                <a:latin typeface="Times New Roman" pitchFamily="18" charset="0"/>
                <a:cs typeface="Times New Roman" pitchFamily="18" charset="0"/>
              </a:rPr>
              <a:t>parameters and with scope limitations</a:t>
            </a:r>
            <a:endParaRPr lang="en-US" dirty="0">
              <a:latin typeface="Times New Roman" pitchFamily="18" charset="0"/>
              <a:cs typeface="Times New Roman" pitchFamily="18" charset="0"/>
            </a:endParaRPr>
          </a:p>
          <a:p>
            <a:pPr algn="just">
              <a:lnSpc>
                <a:spcPct val="150000"/>
              </a:lnSpc>
            </a:pPr>
            <a:r>
              <a:rPr lang="en-US" dirty="0">
                <a:latin typeface="Times New Roman" pitchFamily="18" charset="0"/>
                <a:cs typeface="Times New Roman" pitchFamily="18" charset="0"/>
              </a:rPr>
              <a:t>Complicated structure of schemes </a:t>
            </a:r>
          </a:p>
          <a:p>
            <a:pPr algn="just">
              <a:lnSpc>
                <a:spcPct val="150000"/>
              </a:lnSpc>
            </a:pPr>
            <a:r>
              <a:rPr lang="en-US" dirty="0">
                <a:latin typeface="Times New Roman" pitchFamily="18" charset="0"/>
                <a:cs typeface="Times New Roman" pitchFamily="18" charset="0"/>
              </a:rPr>
              <a:t>Not based on risk assessment</a:t>
            </a:r>
          </a:p>
          <a:p>
            <a:pPr algn="just">
              <a:lnSpc>
                <a:spcPct val="150000"/>
              </a:lnSpc>
            </a:pPr>
            <a:r>
              <a:rPr lang="en-US" dirty="0">
                <a:latin typeface="Times New Roman" pitchFamily="18" charset="0"/>
                <a:cs typeface="Times New Roman" pitchFamily="18" charset="0"/>
              </a:rPr>
              <a:t>Lack of incentives for small and medium exporters </a:t>
            </a:r>
          </a:p>
          <a:p>
            <a:pPr algn="just">
              <a:lnSpc>
                <a:spcPct val="150000"/>
              </a:lnSpc>
            </a:pPr>
            <a:r>
              <a:rPr lang="en-US" dirty="0">
                <a:latin typeface="Times New Roman" pitchFamily="18" charset="0"/>
                <a:cs typeface="Times New Roman" pitchFamily="18" charset="0"/>
              </a:rPr>
              <a:t>Not targeting manufacturers engaged in exporting and supplying to domestic market simultaneously below a predefined threshold</a:t>
            </a:r>
            <a:endParaRPr lang="x-none" dirty="0">
              <a:latin typeface="Times New Roman" pitchFamily="18" charset="0"/>
              <a:cs typeface="Times New Roman" pitchFamily="18" charset="0"/>
            </a:endParaRPr>
          </a:p>
        </p:txBody>
      </p:sp>
      <p:sp>
        <p:nvSpPr>
          <p:cNvPr id="4" name="Down Arrow 3">
            <a:hlinkClick r:id="rId2" action="ppaction://hlinksldjump"/>
          </p:cNvPr>
          <p:cNvSpPr/>
          <p:nvPr/>
        </p:nvSpPr>
        <p:spPr>
          <a:xfrm>
            <a:off x="10357945" y="6053959"/>
            <a:ext cx="551793" cy="5202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627107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686C6-F28C-4C64-962B-30EBC198ABE6}"/>
              </a:ext>
            </a:extLst>
          </p:cNvPr>
          <p:cNvSpPr>
            <a:spLocks noGrp="1"/>
          </p:cNvSpPr>
          <p:nvPr>
            <p:ph type="title"/>
          </p:nvPr>
        </p:nvSpPr>
        <p:spPr>
          <a:xfrm>
            <a:off x="838206" y="274638"/>
            <a:ext cx="9956800" cy="1143000"/>
          </a:xfrm>
          <a:ln>
            <a:solidFill>
              <a:schemeClr val="accent1">
                <a:lumMod val="50000"/>
              </a:schemeClr>
            </a:solidFill>
          </a:ln>
        </p:spPr>
        <p:txBody>
          <a:bodyPr>
            <a:normAutofit/>
          </a:bodyPr>
          <a:lstStyle/>
          <a:p>
            <a:pPr algn="ctr"/>
            <a:r>
              <a:rPr lang="en-US" b="1" dirty="0" smtClean="0">
                <a:latin typeface="Times New Roman" pitchFamily="18" charset="0"/>
                <a:cs typeface="Times New Roman" pitchFamily="18" charset="0"/>
              </a:rPr>
              <a:t>Need Analysis</a:t>
            </a:r>
            <a:endParaRPr lang="x-none"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id="{61C3AC2B-94FB-4B6F-A9F2-BFC07D114714}"/>
              </a:ext>
            </a:extLst>
          </p:cNvPr>
          <p:cNvSpPr>
            <a:spLocks noGrp="1"/>
          </p:cNvSpPr>
          <p:nvPr>
            <p:ph sz="quarter" idx="1"/>
          </p:nvPr>
        </p:nvSpPr>
        <p:spPr>
          <a:xfrm>
            <a:off x="838200" y="1825638"/>
            <a:ext cx="10515600" cy="4758055"/>
          </a:xfrm>
          <a:ln>
            <a:solidFill>
              <a:schemeClr val="accent1">
                <a:lumMod val="75000"/>
              </a:schemeClr>
            </a:solidFill>
          </a:ln>
        </p:spPr>
        <p:txBody>
          <a:bodyPr>
            <a:normAutofit/>
          </a:bodyPr>
          <a:lstStyle/>
          <a:p>
            <a:pPr algn="just">
              <a:lnSpc>
                <a:spcPct val="150000"/>
              </a:lnSpc>
            </a:pPr>
            <a:r>
              <a:rPr lang="en-US" dirty="0">
                <a:latin typeface="Times New Roman" pitchFamily="18" charset="0"/>
                <a:cs typeface="Times New Roman" pitchFamily="18" charset="0"/>
              </a:rPr>
              <a:t>Increasing the accessibility of the scheme to small and medium exporters</a:t>
            </a:r>
          </a:p>
          <a:p>
            <a:pPr algn="just">
              <a:lnSpc>
                <a:spcPct val="150000"/>
              </a:lnSpc>
            </a:pPr>
            <a:r>
              <a:rPr lang="en-US" dirty="0">
                <a:latin typeface="Times New Roman" pitchFamily="18" charset="0"/>
                <a:cs typeface="Times New Roman" pitchFamily="18" charset="0"/>
              </a:rPr>
              <a:t>Reducing Cost of acquiring machinery &amp; equipment for initial installation, upgradation and quality control</a:t>
            </a:r>
          </a:p>
          <a:p>
            <a:pPr algn="just">
              <a:lnSpc>
                <a:spcPct val="150000"/>
              </a:lnSpc>
            </a:pPr>
            <a:r>
              <a:rPr lang="en-US" dirty="0">
                <a:latin typeface="Times New Roman" pitchFamily="18" charset="0"/>
                <a:cs typeface="Times New Roman" pitchFamily="18" charset="0"/>
              </a:rPr>
              <a:t>Reducing the cost of acquisition of raw </a:t>
            </a:r>
            <a:r>
              <a:rPr lang="en-US" dirty="0" smtClean="0">
                <a:latin typeface="Times New Roman" pitchFamily="18" charset="0"/>
                <a:cs typeface="Times New Roman" pitchFamily="18" charset="0"/>
              </a:rPr>
              <a:t>material</a:t>
            </a:r>
            <a:endParaRPr lang="en-US" dirty="0">
              <a:latin typeface="Times New Roman" pitchFamily="18" charset="0"/>
              <a:cs typeface="Times New Roman" pitchFamily="18" charset="0"/>
            </a:endParaRPr>
          </a:p>
          <a:p>
            <a:pPr algn="just">
              <a:lnSpc>
                <a:spcPct val="150000"/>
              </a:lnSpc>
            </a:pPr>
            <a:r>
              <a:rPr lang="en-US" dirty="0">
                <a:latin typeface="Times New Roman" pitchFamily="18" charset="0"/>
                <a:cs typeface="Times New Roman" pitchFamily="18" charset="0"/>
              </a:rPr>
              <a:t>Reducing the cost of utilities </a:t>
            </a:r>
            <a:r>
              <a:rPr lang="en-US" dirty="0" smtClean="0">
                <a:latin typeface="Times New Roman" pitchFamily="18" charset="0"/>
                <a:cs typeface="Times New Roman" pitchFamily="18" charset="0"/>
              </a:rPr>
              <a:t>(energy) required </a:t>
            </a:r>
            <a:r>
              <a:rPr lang="en-US" dirty="0">
                <a:latin typeface="Times New Roman" pitchFamily="18" charset="0"/>
                <a:cs typeface="Times New Roman" pitchFamily="18" charset="0"/>
              </a:rPr>
              <a:t>for production</a:t>
            </a:r>
          </a:p>
          <a:p>
            <a:pPr algn="just">
              <a:lnSpc>
                <a:spcPct val="150000"/>
              </a:lnSpc>
            </a:pPr>
            <a:r>
              <a:rPr lang="en-US" dirty="0">
                <a:latin typeface="Times New Roman" pitchFamily="18" charset="0"/>
                <a:cs typeface="Times New Roman" pitchFamily="18" charset="0"/>
              </a:rPr>
              <a:t>Reducing compliance cost for exporters</a:t>
            </a:r>
          </a:p>
          <a:p>
            <a:pPr algn="just">
              <a:lnSpc>
                <a:spcPct val="150000"/>
              </a:lnSpc>
            </a:pPr>
            <a:r>
              <a:rPr lang="en-US" dirty="0">
                <a:latin typeface="Times New Roman" pitchFamily="18" charset="0"/>
                <a:cs typeface="Times New Roman" pitchFamily="18" charset="0"/>
              </a:rPr>
              <a:t>Enhancing certainty for better production planning</a:t>
            </a:r>
          </a:p>
        </p:txBody>
      </p:sp>
    </p:spTree>
    <p:extLst>
      <p:ext uri="{BB962C8B-B14F-4D97-AF65-F5344CB8AC3E}">
        <p14:creationId xmlns:p14="http://schemas.microsoft.com/office/powerpoint/2010/main" val="33791602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a:xfrm>
            <a:off x="992567" y="-29027"/>
            <a:ext cx="10212460" cy="1132114"/>
          </a:xfrm>
        </p:spPr>
        <p:txBody>
          <a:bodyPr>
            <a:normAutofit/>
          </a:bodyPr>
          <a:lstStyle/>
          <a:p>
            <a:r>
              <a:rPr lang="en-US" b="1" dirty="0" smtClean="0">
                <a:latin typeface="Times New Roman" pitchFamily="18" charset="0"/>
                <a:cs typeface="Times New Roman" pitchFamily="18" charset="0"/>
              </a:rPr>
              <a:t>Features of Export Facilitation Scheme 2021</a:t>
            </a:r>
            <a:endParaRPr lang="en-US" b="1" dirty="0">
              <a:solidFill>
                <a:srgbClr val="FFC000"/>
              </a:solidFill>
              <a:latin typeface="Times New Roman" pitchFamily="18" charset="0"/>
              <a:cs typeface="Times New Roman" pitchFamily="18" charset="0"/>
            </a:endParaRPr>
          </a:p>
        </p:txBody>
      </p:sp>
      <p:sp>
        <p:nvSpPr>
          <p:cNvPr id="4" name="Slide Number Placeholder 4"/>
          <p:cNvSpPr>
            <a:spLocks noGrp="1"/>
          </p:cNvSpPr>
          <p:nvPr>
            <p:ph type="sldNum" sz="quarter" idx="11"/>
          </p:nvPr>
        </p:nvSpPr>
        <p:spPr>
          <a:xfrm>
            <a:off x="11339148" y="6471977"/>
            <a:ext cx="804041" cy="365125"/>
          </a:xfrm>
        </p:spPr>
        <p:txBody>
          <a:bodyPr/>
          <a:lstStyle/>
          <a:p>
            <a:fld id="{93E4AAA4-6363-4581-962D-1ACCC2D600C5}" type="slidenum">
              <a:rPr lang="en-US" smtClean="0"/>
              <a:pPr/>
              <a:t>5</a:t>
            </a:fld>
            <a:endParaRPr lang="en-US" dirty="0"/>
          </a:p>
        </p:txBody>
      </p:sp>
      <p:sp>
        <p:nvSpPr>
          <p:cNvPr id="7" name="Subtitle 2"/>
          <p:cNvSpPr txBox="1">
            <a:spLocks/>
          </p:cNvSpPr>
          <p:nvPr/>
        </p:nvSpPr>
        <p:spPr>
          <a:xfrm>
            <a:off x="399784" y="1280888"/>
            <a:ext cx="11398552" cy="5577112"/>
          </a:xfrm>
          <a:prstGeom prst="rect">
            <a:avLst/>
          </a:prstGeom>
        </p:spPr>
        <p:txBody>
          <a:bodyPr/>
          <a:lstStyle/>
          <a:p>
            <a:pPr lvl="0" algn="just">
              <a:buFont typeface="Wingdings" pitchFamily="2" charset="2"/>
              <a:buChar char="Ø"/>
            </a:pPr>
            <a:r>
              <a:rPr lang="en-US" sz="2400" dirty="0" smtClean="0">
                <a:latin typeface="Times New Roman" pitchFamily="18" charset="0"/>
                <a:cs typeface="Times New Roman" pitchFamily="18" charset="0"/>
              </a:rPr>
              <a:t>	Scheme will run parallel with existing schemes like Manufacturing Bond, DTRE, 	Export Oriented Unit for </a:t>
            </a:r>
            <a:r>
              <a:rPr lang="en-US" sz="2400" b="1" dirty="0" smtClean="0">
                <a:latin typeface="Times New Roman" pitchFamily="18" charset="0"/>
                <a:cs typeface="Times New Roman" pitchFamily="18" charset="0"/>
              </a:rPr>
              <a:t>two years. </a:t>
            </a:r>
            <a:r>
              <a:rPr lang="en-US" sz="2400" dirty="0" smtClean="0">
                <a:latin typeface="Times New Roman" pitchFamily="18" charset="0"/>
                <a:cs typeface="Times New Roman" pitchFamily="18" charset="0"/>
              </a:rPr>
              <a:t>And will </a:t>
            </a:r>
            <a:r>
              <a:rPr lang="en-US" sz="2400" b="1" dirty="0" smtClean="0">
                <a:latin typeface="Times New Roman" pitchFamily="18" charset="0"/>
                <a:cs typeface="Times New Roman" pitchFamily="18" charset="0"/>
              </a:rPr>
              <a:t>Replace all </a:t>
            </a:r>
            <a:r>
              <a:rPr lang="en-US" sz="2400" b="1" dirty="0" err="1" smtClean="0">
                <a:latin typeface="Times New Roman" pitchFamily="18" charset="0"/>
                <a:cs typeface="Times New Roman" pitchFamily="18" charset="0"/>
              </a:rPr>
              <a:t>w.e.f</a:t>
            </a:r>
            <a:r>
              <a:rPr lang="en-US" sz="2400" b="1" dirty="0" smtClean="0">
                <a:latin typeface="Times New Roman" pitchFamily="18" charset="0"/>
                <a:cs typeface="Times New Roman" pitchFamily="18" charset="0"/>
              </a:rPr>
              <a:t>. 14.08.2023.</a:t>
            </a:r>
            <a:endParaRPr lang="en-US" sz="2400" dirty="0" smtClean="0">
              <a:latin typeface="Times New Roman" pitchFamily="18" charset="0"/>
              <a:cs typeface="Times New Roman" pitchFamily="18" charset="0"/>
            </a:endParaRPr>
          </a:p>
          <a:p>
            <a:pPr lvl="0" algn="just">
              <a:buFont typeface="Wingdings" pitchFamily="2" charset="2"/>
              <a:buChar char="Ø"/>
            </a:pPr>
            <a:endParaRPr lang="en-US" sz="2400" dirty="0" smtClean="0">
              <a:latin typeface="Times New Roman" pitchFamily="18" charset="0"/>
              <a:cs typeface="Times New Roman" pitchFamily="18" charset="0"/>
            </a:endParaRPr>
          </a:p>
          <a:p>
            <a:pPr lvl="0" algn="just">
              <a:buFont typeface="Wingdings" pitchFamily="2" charset="2"/>
              <a:buChar char="Ø"/>
            </a:pPr>
            <a:r>
              <a:rPr lang="en-US" sz="2400" dirty="0" smtClean="0">
                <a:latin typeface="Times New Roman" pitchFamily="18" charset="0"/>
                <a:cs typeface="Times New Roman" pitchFamily="18" charset="0"/>
              </a:rPr>
              <a:t>	Provides remission of import duty, sales tax, FED, WHT on acquisition through 	import and local purchase of raw material required for the 	manufacture of goods 	meant for export. </a:t>
            </a:r>
          </a:p>
          <a:p>
            <a:pPr lvl="0" algn="just"/>
            <a:endParaRPr lang="en-US" sz="2400" dirty="0" smtClean="0">
              <a:latin typeface="Times New Roman" pitchFamily="18" charset="0"/>
              <a:cs typeface="Times New Roman" pitchFamily="18" charset="0"/>
            </a:endParaRPr>
          </a:p>
          <a:p>
            <a:pPr lvl="0" algn="just">
              <a:buFont typeface="Wingdings" pitchFamily="2" charset="2"/>
              <a:buChar char="Ø"/>
            </a:pPr>
            <a:r>
              <a:rPr lang="en-US" sz="2400" i="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Provides remission of import duty, sales tax, FED, WHT on acquisition through 	import and local purchase of plant, machinery, equipment, spares &amp; capital goods. </a:t>
            </a:r>
          </a:p>
          <a:p>
            <a:pPr lvl="0" algn="just"/>
            <a:endParaRPr lang="en-US" sz="2400" dirty="0" smtClean="0">
              <a:latin typeface="Times New Roman" pitchFamily="18" charset="0"/>
              <a:cs typeface="Times New Roman" pitchFamily="18" charset="0"/>
            </a:endParaRPr>
          </a:p>
          <a:p>
            <a:pPr lvl="0" algn="just">
              <a:buFont typeface="Wingdings" pitchFamily="2" charset="2"/>
              <a:buChar char="Ø"/>
            </a:pPr>
            <a:r>
              <a:rPr lang="en-US" sz="2400" dirty="0" smtClean="0">
                <a:latin typeface="Times New Roman" pitchFamily="18" charset="0"/>
                <a:cs typeface="Times New Roman" pitchFamily="18" charset="0"/>
              </a:rPr>
              <a:t> 	Applicable on all business entities associated with export without any scope 	limitation.</a:t>
            </a:r>
          </a:p>
          <a:p>
            <a:pPr lvl="0" algn="just">
              <a:buFont typeface="Wingdings" pitchFamily="2" charset="2"/>
              <a:buChar char="Ø"/>
            </a:pPr>
            <a:r>
              <a:rPr lang="en-US" sz="2400" dirty="0" smtClean="0">
                <a:latin typeface="Times New Roman" pitchFamily="18" charset="0"/>
                <a:cs typeface="Times New Roman" pitchFamily="18" charset="0"/>
              </a:rPr>
              <a:t> 	Plant , machinery, equipment and capital goods- Acquisition &amp; Disposal mechanism</a:t>
            </a:r>
          </a:p>
          <a:p>
            <a:pPr lvl="0" algn="just"/>
            <a:endParaRPr lang="en-US" sz="2400" dirty="0" smtClean="0">
              <a:latin typeface="Times New Roman" pitchFamily="18" charset="0"/>
              <a:cs typeface="Times New Roman" pitchFamily="18" charset="0"/>
            </a:endParaRPr>
          </a:p>
          <a:p>
            <a:pPr lvl="0"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a:xfrm>
            <a:off x="992567" y="-265517"/>
            <a:ext cx="10212460" cy="1132114"/>
          </a:xfrm>
        </p:spPr>
        <p:txBody>
          <a:bodyPr>
            <a:normAutofit/>
          </a:bodyPr>
          <a:lstStyle/>
          <a:p>
            <a:r>
              <a:rPr lang="en-US" sz="3000" b="1" dirty="0" smtClean="0">
                <a:latin typeface="Times New Roman" pitchFamily="18" charset="0"/>
                <a:cs typeface="Times New Roman" pitchFamily="18" charset="0"/>
              </a:rPr>
              <a:t>Continued … Feature of EFS 2021</a:t>
            </a:r>
            <a:endParaRPr lang="en-US" sz="3000" b="1" dirty="0">
              <a:solidFill>
                <a:srgbClr val="FFC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Slide Number Placeholder 4"/>
          <p:cNvSpPr>
            <a:spLocks noGrp="1"/>
          </p:cNvSpPr>
          <p:nvPr>
            <p:ph type="sldNum" sz="quarter" idx="11"/>
          </p:nvPr>
        </p:nvSpPr>
        <p:spPr>
          <a:xfrm>
            <a:off x="11339148" y="6471977"/>
            <a:ext cx="804041" cy="365125"/>
          </a:xfrm>
        </p:spPr>
        <p:txBody>
          <a:bodyPr/>
          <a:lstStyle/>
          <a:p>
            <a:fld id="{93E4AAA4-6363-4581-962D-1ACCC2D600C5}" type="slidenum">
              <a:rPr lang="en-US" smtClean="0"/>
              <a:pPr/>
              <a:t>6</a:t>
            </a:fld>
            <a:endParaRPr lang="en-US" dirty="0"/>
          </a:p>
        </p:txBody>
      </p:sp>
      <p:sp>
        <p:nvSpPr>
          <p:cNvPr id="7" name="Subtitle 2"/>
          <p:cNvSpPr txBox="1">
            <a:spLocks/>
          </p:cNvSpPr>
          <p:nvPr/>
        </p:nvSpPr>
        <p:spPr>
          <a:xfrm>
            <a:off x="356406" y="840824"/>
            <a:ext cx="11323783" cy="5638800"/>
          </a:xfrm>
          <a:prstGeom prst="rect">
            <a:avLst/>
          </a:prstGeom>
        </p:spPr>
        <p:txBody>
          <a:bodyPr/>
          <a:lstStyle/>
          <a:p>
            <a:pPr algn="just">
              <a:buFont typeface="Wingdings" pitchFamily="2" charset="2"/>
              <a:buChar char="Ø"/>
            </a:pPr>
            <a:r>
              <a:rPr lang="en-US" sz="2400" dirty="0" smtClean="0">
                <a:latin typeface="Times New Roman" pitchFamily="18" charset="0"/>
                <a:cs typeface="Times New Roman" pitchFamily="18" charset="0"/>
              </a:rPr>
              <a:t>	Divided jurisdiction amongst Regulatory Collectorate and IOCO.</a:t>
            </a:r>
          </a:p>
          <a:p>
            <a:pPr algn="just">
              <a:buFont typeface="Wingdings" pitchFamily="2" charset="2"/>
              <a:buChar char="Ø"/>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	Application of all existing users of DTRE, MB, EOU, having IOR/wastage already 	determined shall be processed by the Regulatory Collectorate. </a:t>
            </a:r>
          </a:p>
          <a:p>
            <a:pPr algn="just">
              <a:buFont typeface="Wingdings" pitchFamily="2" charset="2"/>
              <a:buChar char="Ø"/>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 	Application of new entrants shall be referred to IOCO for determination of input-	output ratio and production capacity for uploading quota in the </a:t>
            </a:r>
            <a:r>
              <a:rPr lang="en-US" sz="2400" dirty="0" err="1" smtClean="0">
                <a:latin typeface="Times New Roman" pitchFamily="18" charset="0"/>
                <a:cs typeface="Times New Roman" pitchFamily="18" charset="0"/>
              </a:rPr>
              <a:t>WeBOC</a:t>
            </a:r>
            <a:r>
              <a:rPr lang="en-US" sz="2400" dirty="0" smtClean="0">
                <a:latin typeface="Times New Roman" pitchFamily="18" charset="0"/>
                <a:cs typeface="Times New Roman" pitchFamily="18" charset="0"/>
              </a:rPr>
              <a:t> /PSW.</a:t>
            </a:r>
          </a:p>
          <a:p>
            <a:pPr algn="just">
              <a:buFont typeface="Wingdings" pitchFamily="2" charset="2"/>
              <a:buChar char="Ø"/>
            </a:pPr>
            <a:endParaRPr lang="en-US" sz="2400" dirty="0" smtClean="0">
              <a:latin typeface="Times New Roman" pitchFamily="18" charset="0"/>
              <a:cs typeface="Times New Roman" pitchFamily="18" charset="0"/>
            </a:endParaRPr>
          </a:p>
          <a:p>
            <a:pPr lvl="0" algn="just">
              <a:buFont typeface="Wingdings" pitchFamily="2" charset="2"/>
              <a:buChar char="Ø"/>
            </a:pPr>
            <a:r>
              <a:rPr lang="en-US" sz="2400" dirty="0" smtClean="0">
                <a:latin typeface="Times New Roman" pitchFamily="18" charset="0"/>
                <a:cs typeface="Times New Roman" pitchFamily="18" charset="0"/>
              </a:rPr>
              <a:t> 	In case of delay beyond 30 days, the system shall automatically grant authorization 	for acquisition of input goods, as per application, on provisional basis.</a:t>
            </a:r>
          </a:p>
          <a:p>
            <a:pPr lvl="0" algn="just">
              <a:buFont typeface="Wingdings" pitchFamily="2" charset="2"/>
              <a:buChar char="Ø"/>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 	Defined jurisdiction criteria.  </a:t>
            </a:r>
            <a:r>
              <a:rPr lang="en-US" sz="2400" i="1" dirty="0" smtClean="0">
                <a:latin typeface="Times New Roman" pitchFamily="18" charset="0"/>
                <a:cs typeface="Times New Roman" pitchFamily="18" charset="0"/>
              </a:rPr>
              <a:t>Assigned t</a:t>
            </a:r>
            <a:r>
              <a:rPr lang="en-US" sz="2400" dirty="0" smtClean="0">
                <a:latin typeface="Times New Roman" pitchFamily="18" charset="0"/>
                <a:cs typeface="Times New Roman" pitchFamily="18" charset="0"/>
              </a:rPr>
              <a:t>erritory based jurisdiction. The Collectorate 	in whose jurisdiction the place of business (for commercial exporters) or 	manufacturing unit (for manufacturers) of the applicant is shall act as Regulatory 	Collectorate. In case of multiple manufacturing facilities in different jurisdictions, 	where head office is located.</a:t>
            </a:r>
          </a:p>
          <a:p>
            <a:pPr lvl="0" algn="just">
              <a:buFont typeface="Wingdings" pitchFamily="2" charset="2"/>
              <a:buChar char="Ø"/>
            </a:pPr>
            <a:endParaRPr lang="en-US" sz="2400" dirty="0" smtClean="0">
              <a:latin typeface="Times New Roman" pitchFamily="18" charset="0"/>
              <a:cs typeface="Times New Roman" pitchFamily="18" charset="0"/>
            </a:endParaRPr>
          </a:p>
          <a:p>
            <a:pPr algn="just">
              <a:buFont typeface="Wingdings" pitchFamily="2" charset="2"/>
              <a:buChar char="Ø"/>
            </a:pP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a:xfrm>
            <a:off x="992567" y="-155155"/>
            <a:ext cx="10212460" cy="1132114"/>
          </a:xfrm>
        </p:spPr>
        <p:txBody>
          <a:bodyPr>
            <a:normAutofit/>
          </a:bodyPr>
          <a:lstStyle/>
          <a:p>
            <a:r>
              <a:rPr lang="en-US" sz="3000" b="1" dirty="0" smtClean="0">
                <a:latin typeface="Times New Roman" pitchFamily="18" charset="0"/>
                <a:cs typeface="Times New Roman" pitchFamily="18" charset="0"/>
              </a:rPr>
              <a:t>Continued … Feature of EFS 2021</a:t>
            </a:r>
            <a:endParaRPr lang="en-US" sz="3000" b="1" dirty="0">
              <a:solidFill>
                <a:srgbClr val="FFC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Slide Number Placeholder 4"/>
          <p:cNvSpPr>
            <a:spLocks noGrp="1"/>
          </p:cNvSpPr>
          <p:nvPr>
            <p:ph type="sldNum" sz="quarter" idx="11"/>
          </p:nvPr>
        </p:nvSpPr>
        <p:spPr>
          <a:xfrm>
            <a:off x="11339148" y="6471977"/>
            <a:ext cx="804041" cy="365125"/>
          </a:xfrm>
        </p:spPr>
        <p:txBody>
          <a:bodyPr/>
          <a:lstStyle/>
          <a:p>
            <a:fld id="{93E4AAA4-6363-4581-962D-1ACCC2D600C5}" type="slidenum">
              <a:rPr lang="en-US" smtClean="0"/>
              <a:pPr/>
              <a:t>7</a:t>
            </a:fld>
            <a:endParaRPr lang="en-US" dirty="0"/>
          </a:p>
        </p:txBody>
      </p:sp>
      <p:sp>
        <p:nvSpPr>
          <p:cNvPr id="7" name="Subtitle 2"/>
          <p:cNvSpPr txBox="1">
            <a:spLocks/>
          </p:cNvSpPr>
          <p:nvPr/>
        </p:nvSpPr>
        <p:spPr>
          <a:xfrm>
            <a:off x="335893" y="1078941"/>
            <a:ext cx="11398552" cy="4511455"/>
          </a:xfrm>
          <a:prstGeom prst="rect">
            <a:avLst/>
          </a:prstGeom>
        </p:spPr>
        <p:txBody>
          <a:bodyPr/>
          <a:lstStyle/>
          <a:p>
            <a:pPr algn="just">
              <a:buFont typeface="Wingdings" pitchFamily="2" charset="2"/>
              <a:buChar char="Ø"/>
            </a:pPr>
            <a:r>
              <a:rPr lang="en-US" sz="2400" dirty="0" smtClean="0">
                <a:latin typeface="Times New Roman" pitchFamily="18" charset="0"/>
                <a:cs typeface="Times New Roman" pitchFamily="18" charset="0"/>
              </a:rPr>
              <a:t>	Provisional authorization shall be finalized as per 	IOCO’s assessment. </a:t>
            </a:r>
          </a:p>
          <a:p>
            <a:pPr algn="just">
              <a:buFont typeface="Wingdings" pitchFamily="2" charset="2"/>
              <a:buChar char="Ø"/>
            </a:pPr>
            <a:endParaRPr lang="en-US" sz="2400" dirty="0" smtClean="0">
              <a:latin typeface="Times New Roman" pitchFamily="18" charset="0"/>
              <a:cs typeface="Times New Roman" pitchFamily="18" charset="0"/>
            </a:endParaRPr>
          </a:p>
          <a:p>
            <a:pPr lvl="0" algn="just">
              <a:buFont typeface="Wingdings" pitchFamily="2" charset="2"/>
              <a:buChar char="Ø"/>
            </a:pPr>
            <a:r>
              <a:rPr lang="en-US" sz="2400" dirty="0" smtClean="0">
                <a:latin typeface="Times New Roman" pitchFamily="18" charset="0"/>
                <a:cs typeface="Times New Roman" pitchFamily="18" charset="0"/>
              </a:rPr>
              <a:t>	Scope of scheme extended to manufacturers for direct or 	indirect export,  	commercial exporter, toll manufacturer and common export houses. </a:t>
            </a:r>
          </a:p>
          <a:p>
            <a:pPr lvl="0" algn="just">
              <a:buFont typeface="Wingdings" pitchFamily="2" charset="2"/>
              <a:buChar char="Ø"/>
            </a:pPr>
            <a:endParaRPr lang="en-US" sz="2400" dirty="0" smtClean="0">
              <a:latin typeface="Times New Roman" pitchFamily="18" charset="0"/>
              <a:cs typeface="Times New Roman" pitchFamily="18" charset="0"/>
            </a:endParaRPr>
          </a:p>
          <a:p>
            <a:pPr lvl="0" algn="just">
              <a:buFont typeface="Wingdings" pitchFamily="2" charset="2"/>
              <a:buChar char="Ø"/>
            </a:pPr>
            <a:r>
              <a:rPr lang="en-US" sz="2400" dirty="0" smtClean="0">
                <a:latin typeface="Times New Roman" pitchFamily="18" charset="0"/>
                <a:cs typeface="Times New Roman" pitchFamily="18" charset="0"/>
              </a:rPr>
              <a:t> 	A warehouse keeper may avail this scheme for import in his name, warehousing 	and supply of duty &amp; tax free input goods to exporters having authorization 	for acquisition under EFS.</a:t>
            </a:r>
          </a:p>
          <a:p>
            <a:pPr lvl="0" algn="just">
              <a:buFont typeface="Wingdings" pitchFamily="2" charset="2"/>
              <a:buChar char="Ø"/>
            </a:pPr>
            <a:endParaRPr lang="en-US" sz="2400" dirty="0" smtClean="0">
              <a:latin typeface="Times New Roman" pitchFamily="18" charset="0"/>
              <a:cs typeface="Times New Roman" pitchFamily="18" charset="0"/>
            </a:endParaRPr>
          </a:p>
          <a:p>
            <a:pPr lvl="0" algn="just">
              <a:buFont typeface="Wingdings" pitchFamily="2" charset="2"/>
              <a:buChar char="Ø"/>
            </a:pPr>
            <a:r>
              <a:rPr lang="en-US" sz="2400" dirty="0" smtClean="0">
                <a:latin typeface="Times New Roman" pitchFamily="18" charset="0"/>
                <a:cs typeface="Times New Roman" pitchFamily="18" charset="0"/>
              </a:rPr>
              <a:t>	Scope of ‘export’ broadened.  Supply in Pakistan against 	international tender 	defined as export.</a:t>
            </a:r>
          </a:p>
          <a:p>
            <a:pPr lvl="0" algn="just">
              <a:buFont typeface="Wingdings" pitchFamily="2" charset="2"/>
              <a:buChar char="Ø"/>
            </a:pPr>
            <a:endParaRPr lang="en-US" sz="2400" dirty="0" smtClean="0">
              <a:latin typeface="Times New Roman" pitchFamily="18" charset="0"/>
              <a:cs typeface="Times New Roman" pitchFamily="18" charset="0"/>
            </a:endParaRPr>
          </a:p>
          <a:p>
            <a:pPr lvl="0" algn="just">
              <a:buFont typeface="Wingdings" pitchFamily="2" charset="2"/>
              <a:buChar char="Ø"/>
            </a:pPr>
            <a:r>
              <a:rPr lang="en-US" sz="2400" dirty="0" smtClean="0">
                <a:latin typeface="Times New Roman" pitchFamily="18" charset="0"/>
                <a:cs typeface="Times New Roman" pitchFamily="18" charset="0"/>
              </a:rPr>
              <a:t>	Domestic sale of output goods allowed </a:t>
            </a:r>
            <a:r>
              <a:rPr lang="en-US" sz="2400" dirty="0" err="1" smtClean="0">
                <a:latin typeface="Times New Roman" pitchFamily="18" charset="0"/>
                <a:cs typeface="Times New Roman" pitchFamily="18" charset="0"/>
              </a:rPr>
              <a:t>upto</a:t>
            </a:r>
            <a:r>
              <a:rPr lang="en-US" sz="2400" dirty="0" smtClean="0">
                <a:latin typeface="Times New Roman" pitchFamily="18" charset="0"/>
                <a:cs typeface="Times New Roman" pitchFamily="18" charset="0"/>
              </a:rPr>
              <a:t> 20% on payment of duty &amp; 	taxes on 	assessed value of finished goods.</a:t>
            </a:r>
          </a:p>
          <a:p>
            <a:pPr algn="just">
              <a:buFont typeface="Wingdings" pitchFamily="2" charset="2"/>
              <a:buChar char="Ø"/>
            </a:pPr>
            <a:endParaRPr lang="en-US" sz="2400" dirty="0" smtClean="0">
              <a:latin typeface="Times New Roman" pitchFamily="18" charset="0"/>
              <a:cs typeface="Times New Roman" pitchFamily="18" charset="0"/>
            </a:endParaRPr>
          </a:p>
          <a:p>
            <a:pPr lvl="0" algn="just"/>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a:xfrm>
            <a:off x="992567" y="-245995"/>
            <a:ext cx="10212460" cy="1132114"/>
          </a:xfrm>
        </p:spPr>
        <p:txBody>
          <a:bodyPr>
            <a:normAutofit/>
          </a:bodyPr>
          <a:lstStyle/>
          <a:p>
            <a:r>
              <a:rPr lang="en-US" sz="3000" b="1" dirty="0" smtClean="0">
                <a:latin typeface="Times New Roman" pitchFamily="18" charset="0"/>
                <a:cs typeface="Times New Roman" pitchFamily="18" charset="0"/>
              </a:rPr>
              <a:t>Continued … Feature of EFS 2021</a:t>
            </a:r>
            <a:endParaRPr lang="en-US" sz="3000" b="1" dirty="0">
              <a:solidFill>
                <a:srgbClr val="FFC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Slide Number Placeholder 4"/>
          <p:cNvSpPr>
            <a:spLocks noGrp="1"/>
          </p:cNvSpPr>
          <p:nvPr>
            <p:ph type="sldNum" sz="quarter" idx="11"/>
          </p:nvPr>
        </p:nvSpPr>
        <p:spPr>
          <a:xfrm>
            <a:off x="11339148" y="6471977"/>
            <a:ext cx="804041" cy="365125"/>
          </a:xfrm>
        </p:spPr>
        <p:txBody>
          <a:bodyPr/>
          <a:lstStyle/>
          <a:p>
            <a:fld id="{93E4AAA4-6363-4581-962D-1ACCC2D600C5}" type="slidenum">
              <a:rPr lang="en-US" smtClean="0"/>
              <a:pPr/>
              <a:t>8</a:t>
            </a:fld>
            <a:endParaRPr lang="en-US" dirty="0"/>
          </a:p>
        </p:txBody>
      </p:sp>
      <p:sp>
        <p:nvSpPr>
          <p:cNvPr id="7" name="Subtitle 2"/>
          <p:cNvSpPr txBox="1">
            <a:spLocks/>
          </p:cNvSpPr>
          <p:nvPr/>
        </p:nvSpPr>
        <p:spPr>
          <a:xfrm>
            <a:off x="367700" y="849215"/>
            <a:ext cx="11398552" cy="5577112"/>
          </a:xfrm>
          <a:prstGeom prst="rect">
            <a:avLst/>
          </a:prstGeom>
        </p:spPr>
        <p:txBody>
          <a:bodyPr/>
          <a:lstStyle/>
          <a:p>
            <a:pPr algn="just">
              <a:buFont typeface="Wingdings" pitchFamily="2" charset="2"/>
              <a:buChar char="Ø"/>
            </a:pPr>
            <a:r>
              <a:rPr lang="en-US" sz="2400" dirty="0" smtClean="0">
                <a:latin typeface="Times New Roman" pitchFamily="18" charset="0"/>
                <a:cs typeface="Times New Roman" pitchFamily="18" charset="0"/>
              </a:rPr>
              <a:t>	Domestic sale of output goods over &amp; above 20% limit subjected to payment of 	surcharge Kibor+3% per annum in addition to duty &amp; taxes on assessed value of 	finished goods.</a:t>
            </a:r>
          </a:p>
          <a:p>
            <a:pPr lvl="0" algn="just"/>
            <a:r>
              <a:rPr lang="en-US" sz="2400" dirty="0" smtClean="0">
                <a:latin typeface="Times New Roman" pitchFamily="18" charset="0"/>
                <a:cs typeface="Times New Roman" pitchFamily="18" charset="0"/>
              </a:rPr>
              <a:t> </a:t>
            </a:r>
          </a:p>
          <a:p>
            <a:pPr lvl="0" algn="just">
              <a:buFont typeface="Wingdings" pitchFamily="2" charset="2"/>
              <a:buChar char="Ø"/>
            </a:pPr>
            <a:r>
              <a:rPr lang="en-US" sz="2400" dirty="0" smtClean="0">
                <a:latin typeface="Times New Roman" pitchFamily="18" charset="0"/>
                <a:cs typeface="Times New Roman" pitchFamily="18" charset="0"/>
              </a:rPr>
              <a:t>	Categorized the applicants under (3) main positions with 2 sub-levels in B&amp;C 	categories for 	furnishing security instrument depending upon export volume, age, 	type &amp; compliance profile of the exporter. </a:t>
            </a:r>
          </a:p>
          <a:p>
            <a:pPr lvl="0" algn="just"/>
            <a:endParaRPr lang="en-US" sz="2400" dirty="0" smtClean="0">
              <a:latin typeface="Times New Roman" pitchFamily="18" charset="0"/>
              <a:cs typeface="Times New Roman" pitchFamily="18" charset="0"/>
            </a:endParaRPr>
          </a:p>
          <a:p>
            <a:pPr lvl="0" algn="just">
              <a:buFont typeface="Wingdings" pitchFamily="2" charset="2"/>
              <a:buChar char="Ø"/>
            </a:pPr>
            <a:r>
              <a:rPr lang="en-US" sz="2400" dirty="0" smtClean="0">
                <a:latin typeface="Times New Roman" pitchFamily="18" charset="0"/>
                <a:cs typeface="Times New Roman" pitchFamily="18" charset="0"/>
              </a:rPr>
              <a:t> 	Increased utilization period from 2 to 5 years for different users. </a:t>
            </a:r>
          </a:p>
          <a:p>
            <a:pPr lvl="0" algn="just">
              <a:buFont typeface="Wingdings" pitchFamily="2" charset="2"/>
              <a:buChar char="Ø"/>
            </a:pPr>
            <a:endParaRPr lang="en-US" sz="2400" dirty="0" smtClean="0">
              <a:latin typeface="Times New Roman" pitchFamily="18" charset="0"/>
              <a:cs typeface="Times New Roman" pitchFamily="18" charset="0"/>
            </a:endParaRPr>
          </a:p>
          <a:p>
            <a:pPr lvl="0" algn="just">
              <a:buFont typeface="Wingdings" pitchFamily="2" charset="2"/>
              <a:buChar char="Ø"/>
            </a:pPr>
            <a:r>
              <a:rPr lang="en-US" sz="2400" dirty="0" smtClean="0">
                <a:latin typeface="Times New Roman" pitchFamily="18" charset="0"/>
                <a:cs typeface="Times New Roman" pitchFamily="18" charset="0"/>
              </a:rPr>
              <a:t>	Upheld retention period of 5 years for machinery / spares.</a:t>
            </a:r>
          </a:p>
          <a:p>
            <a:pPr lvl="0" algn="just">
              <a:buFont typeface="Wingdings" pitchFamily="2" charset="2"/>
              <a:buChar char="Ø"/>
            </a:pPr>
            <a:endParaRPr lang="en-US" sz="2400" dirty="0" smtClean="0">
              <a:latin typeface="Times New Roman" pitchFamily="18" charset="0"/>
              <a:cs typeface="Times New Roman" pitchFamily="18" charset="0"/>
            </a:endParaRPr>
          </a:p>
          <a:p>
            <a:pPr lvl="0" algn="just">
              <a:buFont typeface="Wingdings" pitchFamily="2" charset="2"/>
              <a:buChar char="Ø"/>
            </a:pPr>
            <a:r>
              <a:rPr lang="en-US" sz="2400" dirty="0" smtClean="0">
                <a:latin typeface="Times New Roman" pitchFamily="18" charset="0"/>
                <a:cs typeface="Times New Roman" pitchFamily="18" charset="0"/>
              </a:rPr>
              <a:t>	Allowed re-export of un-used input goods subject to EPO.</a:t>
            </a:r>
          </a:p>
          <a:p>
            <a:pPr lvl="0" algn="just"/>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a:xfrm>
            <a:off x="992567" y="-245995"/>
            <a:ext cx="10212460" cy="1132114"/>
          </a:xfrm>
        </p:spPr>
        <p:txBody>
          <a:bodyPr>
            <a:normAutofit/>
          </a:bodyPr>
          <a:lstStyle/>
          <a:p>
            <a:r>
              <a:rPr lang="en-US" sz="3000" b="1" dirty="0" smtClean="0">
                <a:latin typeface="Times New Roman" pitchFamily="18" charset="0"/>
                <a:cs typeface="Times New Roman" pitchFamily="18" charset="0"/>
              </a:rPr>
              <a:t>Continued … Feature of EFS 2021</a:t>
            </a:r>
            <a:endParaRPr lang="en-US" sz="3000" b="1" dirty="0">
              <a:solidFill>
                <a:srgbClr val="FFC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Slide Number Placeholder 4"/>
          <p:cNvSpPr>
            <a:spLocks noGrp="1"/>
          </p:cNvSpPr>
          <p:nvPr>
            <p:ph type="sldNum" sz="quarter" idx="11"/>
          </p:nvPr>
        </p:nvSpPr>
        <p:spPr>
          <a:xfrm>
            <a:off x="11339148" y="6471977"/>
            <a:ext cx="804041" cy="365125"/>
          </a:xfrm>
        </p:spPr>
        <p:txBody>
          <a:bodyPr/>
          <a:lstStyle/>
          <a:p>
            <a:fld id="{93E4AAA4-6363-4581-962D-1ACCC2D600C5}" type="slidenum">
              <a:rPr lang="en-US" smtClean="0"/>
              <a:pPr/>
              <a:t>9</a:t>
            </a:fld>
            <a:endParaRPr lang="en-US" dirty="0"/>
          </a:p>
        </p:txBody>
      </p:sp>
      <p:sp>
        <p:nvSpPr>
          <p:cNvPr id="7" name="Subtitle 2"/>
          <p:cNvSpPr txBox="1">
            <a:spLocks/>
          </p:cNvSpPr>
          <p:nvPr/>
        </p:nvSpPr>
        <p:spPr>
          <a:xfrm>
            <a:off x="367700" y="801917"/>
            <a:ext cx="11398552" cy="5577112"/>
          </a:xfrm>
          <a:prstGeom prst="rect">
            <a:avLst/>
          </a:prstGeom>
        </p:spPr>
        <p:txBody>
          <a:bodyPr/>
          <a:lstStyle/>
          <a:p>
            <a:pPr lvl="0" algn="just">
              <a:buFont typeface="Wingdings" pitchFamily="2" charset="2"/>
              <a:buChar char="Ø"/>
            </a:pPr>
            <a:r>
              <a:rPr lang="en-US" sz="2400" dirty="0" smtClean="0">
                <a:latin typeface="Times New Roman" pitchFamily="18" charset="0"/>
                <a:cs typeface="Times New Roman" pitchFamily="18" charset="0"/>
              </a:rPr>
              <a:t>	Allowed DDB facility on acquisition of duty paid input goods used in finished 	goods exported.</a:t>
            </a:r>
          </a:p>
          <a:p>
            <a:pPr lvl="0" algn="just">
              <a:buFont typeface="Wingdings" pitchFamily="2" charset="2"/>
              <a:buChar char="Ø"/>
            </a:pPr>
            <a:endParaRPr lang="en-US" sz="2400" dirty="0" smtClean="0">
              <a:latin typeface="Times New Roman" pitchFamily="18" charset="0"/>
              <a:cs typeface="Times New Roman" pitchFamily="18" charset="0"/>
            </a:endParaRPr>
          </a:p>
          <a:p>
            <a:pPr lvl="0" algn="just">
              <a:buFont typeface="Wingdings" pitchFamily="2" charset="2"/>
              <a:buChar char="Ø"/>
            </a:pPr>
            <a:r>
              <a:rPr lang="en-US" sz="2400" dirty="0" smtClean="0">
                <a:latin typeface="Times New Roman" pitchFamily="18" charset="0"/>
                <a:cs typeface="Times New Roman" pitchFamily="18" charset="0"/>
              </a:rPr>
              <a:t>	Allowed sales tax refund on acquisition of sale tax paid input goods used in finished 	goods exported.</a:t>
            </a:r>
          </a:p>
          <a:p>
            <a:pPr lvl="0" algn="just">
              <a:buFont typeface="Wingdings" pitchFamily="2" charset="2"/>
              <a:buChar char="Ø"/>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	Reduced minimum value addition limit to 10% for manufacturers</a:t>
            </a:r>
            <a:r>
              <a:rPr lang="en-US" sz="2400" i="1" dirty="0" smtClean="0">
                <a:latin typeface="Times New Roman" pitchFamily="18" charset="0"/>
                <a:cs typeface="Times New Roman" pitchFamily="18" charset="0"/>
              </a:rPr>
              <a:t>.</a:t>
            </a:r>
          </a:p>
          <a:p>
            <a:pPr algn="just">
              <a:buFont typeface="Wingdings" pitchFamily="2" charset="2"/>
              <a:buChar char="Ø"/>
            </a:pPr>
            <a:endParaRPr lang="en-US" sz="2400" i="1" dirty="0" smtClean="0">
              <a:latin typeface="Times New Roman" pitchFamily="18" charset="0"/>
              <a:cs typeface="Times New Roman" pitchFamily="18" charset="0"/>
            </a:endParaRPr>
          </a:p>
          <a:p>
            <a:pPr lvl="0" algn="just">
              <a:buFont typeface="Wingdings" pitchFamily="2" charset="2"/>
              <a:buChar char="Ø"/>
            </a:pPr>
            <a:r>
              <a:rPr lang="en-US" sz="2400" dirty="0" smtClean="0">
                <a:latin typeface="Times New Roman" pitchFamily="18" charset="0"/>
                <a:cs typeface="Times New Roman" pitchFamily="18" charset="0"/>
              </a:rPr>
              <a:t>	Allowed vendor’s facility without any exception.</a:t>
            </a:r>
          </a:p>
          <a:p>
            <a:pPr lvl="0" algn="just">
              <a:buFont typeface="Wingdings" pitchFamily="2" charset="2"/>
              <a:buChar char="Ø"/>
            </a:pPr>
            <a:endParaRPr lang="en-US" sz="2400" dirty="0" smtClean="0">
              <a:latin typeface="Times New Roman" pitchFamily="18" charset="0"/>
              <a:cs typeface="Times New Roman" pitchFamily="18" charset="0"/>
            </a:endParaRPr>
          </a:p>
          <a:p>
            <a:pPr lvl="0" algn="just">
              <a:buFont typeface="Wingdings" pitchFamily="2" charset="2"/>
              <a:buChar char="Ø"/>
            </a:pPr>
            <a:r>
              <a:rPr lang="en-US" sz="2400" dirty="0" smtClean="0">
                <a:latin typeface="Times New Roman" pitchFamily="18" charset="0"/>
                <a:cs typeface="Times New Roman" pitchFamily="18" charset="0"/>
              </a:rPr>
              <a:t>         Remission of duty/taxes is permissible in case of a force majeure or destruction of 	goods</a:t>
            </a:r>
          </a:p>
          <a:p>
            <a:pPr lvl="0" algn="just">
              <a:buFont typeface="Wingdings" pitchFamily="2" charset="2"/>
              <a:buChar char="Ø"/>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i="1" dirty="0" smtClean="0">
                <a:latin typeface="Times New Roman" pitchFamily="18" charset="0"/>
                <a:cs typeface="Times New Roman" pitchFamily="18" charset="0"/>
              </a:rPr>
              <a:t>	Assigned a</a:t>
            </a:r>
            <a:r>
              <a:rPr lang="en-US" sz="2400" dirty="0" smtClean="0">
                <a:latin typeface="Times New Roman" pitchFamily="18" charset="0"/>
                <a:cs typeface="Times New Roman" pitchFamily="18" charset="0"/>
              </a:rPr>
              <a:t>udit function to PCA to be conducted once in three to five years as per 	users’ categorization.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3817</TotalTime>
  <Words>1834</Words>
  <Application>Microsoft Office PowerPoint</Application>
  <PresentationFormat>Widescreen</PresentationFormat>
  <Paragraphs>275</Paragraphs>
  <Slides>26</Slides>
  <Notes>0</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26</vt:i4>
      </vt:variant>
    </vt:vector>
  </HeadingPairs>
  <TitlesOfParts>
    <vt:vector size="37" baseType="lpstr">
      <vt:lpstr>Arial</vt:lpstr>
      <vt:lpstr>Calibri</vt:lpstr>
      <vt:lpstr>Century Schoolbook</vt:lpstr>
      <vt:lpstr>Gill Sans MT</vt:lpstr>
      <vt:lpstr>Times New Roman</vt:lpstr>
      <vt:lpstr>Verdana</vt:lpstr>
      <vt:lpstr>Wingdings</vt:lpstr>
      <vt:lpstr>Wingdings 2</vt:lpstr>
      <vt:lpstr>Oriel</vt:lpstr>
      <vt:lpstr>1_Office Theme</vt:lpstr>
      <vt:lpstr>Solstice</vt:lpstr>
      <vt:lpstr>Export Facilitation Scheme 2021</vt:lpstr>
      <vt:lpstr>Present Schemes</vt:lpstr>
      <vt:lpstr>Why New Scheme? Perceived Problems With Present Schemes</vt:lpstr>
      <vt:lpstr>Need Analysis</vt:lpstr>
      <vt:lpstr>Features of Export Facilitation Scheme 2021</vt:lpstr>
      <vt:lpstr>Continued … Feature of EFS 2021</vt:lpstr>
      <vt:lpstr>Continued … Feature of EFS 2021</vt:lpstr>
      <vt:lpstr>Continued … Feature of EFS 2021</vt:lpstr>
      <vt:lpstr>Continued … Feature of EFS 2021</vt:lpstr>
      <vt:lpstr>Categorization of Traders Under New Scheme</vt:lpstr>
      <vt:lpstr>Export Targets </vt:lpstr>
      <vt:lpstr>Security Under The New Scheme</vt:lpstr>
      <vt:lpstr>Utilization/Authorization Period</vt:lpstr>
      <vt:lpstr>supplemental</vt:lpstr>
      <vt:lpstr>Toll Manufacturing </vt:lpstr>
      <vt:lpstr>Common Bonded Warehouse</vt:lpstr>
      <vt:lpstr>Common Bonded Warehouse … Continued</vt:lpstr>
      <vt:lpstr>Facilities</vt:lpstr>
      <vt:lpstr>Facilities … Continued </vt:lpstr>
      <vt:lpstr>Facilities … Continued</vt:lpstr>
      <vt:lpstr>Safeguards</vt:lpstr>
      <vt:lpstr>Audits</vt:lpstr>
      <vt:lpstr>Saving Clause</vt:lpstr>
      <vt:lpstr>Advantages</vt:lpstr>
      <vt:lpstr>THANK YOU</vt:lpstr>
      <vt:lpstr>     Scope limitations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Export Facilitation Scheme</dc:title>
  <dc:creator>Salman Afzal</dc:creator>
  <cp:lastModifiedBy>HP</cp:lastModifiedBy>
  <cp:revision>125</cp:revision>
  <cp:lastPrinted>2021-05-03T06:57:29Z</cp:lastPrinted>
  <dcterms:created xsi:type="dcterms:W3CDTF">2021-04-08T06:14:19Z</dcterms:created>
  <dcterms:modified xsi:type="dcterms:W3CDTF">2022-10-04T13:27:50Z</dcterms:modified>
</cp:coreProperties>
</file>